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4"/>
  </p:sldMasterIdLst>
  <p:sldIdLst>
    <p:sldId id="274" r:id="rId5"/>
    <p:sldId id="256" r:id="rId6"/>
    <p:sldId id="261" r:id="rId7"/>
    <p:sldId id="266" r:id="rId8"/>
    <p:sldId id="267" r:id="rId9"/>
    <p:sldId id="262" r:id="rId10"/>
    <p:sldId id="270" r:id="rId11"/>
    <p:sldId id="271" r:id="rId12"/>
    <p:sldId id="257" r:id="rId13"/>
    <p:sldId id="258" r:id="rId14"/>
    <p:sldId id="272" r:id="rId15"/>
    <p:sldId id="259" r:id="rId16"/>
    <p:sldId id="260" r:id="rId17"/>
    <p:sldId id="273" r:id="rId18"/>
    <p:sldId id="26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296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103B-986D-44F3-8C54-A8D607409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29EC1-CC0F-6585-4FDA-F37BA69F1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C6DA3-6B04-FCEE-0805-259CFF96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2176D-7076-90F1-5AB2-06E3C9EA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8F45-8146-C390-0C9A-3DD7F46F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9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CB6F-CBAE-0EA9-BD38-DC07F82C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13457-E474-8B8D-D450-15C7A13D4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7137B-19D0-673B-FD02-2D899442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9D04F-69D8-8DD8-09C2-5BB04F55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FC70C-2D9F-7341-2809-DA54D594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7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EF25D-0F28-0B59-AC9F-14D97A475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EE035-1213-91E1-8C4A-DB054C7C9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058D8-24C9-E696-CF57-782913D5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671E8-C0D8-49EF-2538-408C2419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8EF42-905A-A08C-D099-C7E9C780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1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8C54-3638-C739-4176-E9875659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B4D0D-911B-D1EE-D30D-7D027C1EE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EABA3-6A96-3B57-CBA5-033CE76B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BCC4A-3D2B-F30F-600D-EF7877B6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A1AE1-9CC6-B1D7-760D-8C602E3B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9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EC4A-D824-2CA6-BDD9-E4B7ABB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363C7-EF9A-11BD-D83C-6B678AF36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7E11-099B-90DA-4349-1BF7CC8A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6CCF2-9C69-5E81-BFDE-E166A6C9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B7765-786F-03E1-D667-DE9B2F02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87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6056-3AFA-709D-2FD5-BEEB566B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53B8C-B37C-84E9-733C-1623D4F03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09F6F-CBC1-660C-0A06-A6FCAB810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8457B-AE28-F460-5FC1-5269F2C9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BB0C8-C4D9-452E-CD47-77B1EF31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347D2-7B42-1778-BFB4-E3E662E0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1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3B7F-8047-9797-F47E-49C543B5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3C0F2-6550-01D5-04C5-C3F31AF2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36FEA-5BED-B8B5-6572-A426E0F26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A3F8B-6C02-E272-EC8B-400A96AC9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4605B-570D-57E5-0078-0406CF496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32D91-80D9-1175-A675-F4803899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ABACC-B2C4-520C-DBCD-6516B096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4AF99-61C6-CBC9-97F8-199EFC5B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7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ADDD-F4B9-02B1-E3B2-F25DDCA1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206A9-8C37-7A9C-C411-55EBB167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818B3-E8A2-A011-DA78-B15CEB6F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C3B22-5D5A-AD9A-CA30-03526119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48360-3671-4C31-D9EA-91F5615E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1AFCF-CB66-B503-57C4-1A4FFC98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564A-F907-A098-DBCB-6FD2E418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5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87F6-E1B1-F950-B20C-6BB3F173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0982-B8CA-3990-164E-3A26B767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25218-6D1F-6D5E-AB96-E8690A95B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24784-B489-57C9-B753-1CF587D8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2E0A9-6E39-F323-2EB0-EE41D1C7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39FB0-E152-E801-181A-0BE2DD25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2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84E6-F669-DB90-0D0E-EEFE7A3F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65190-A6D7-BC04-C2E5-1D4832241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29186-C7E1-6E43-C068-55884741E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5C42E-9835-3EBC-748E-9AF1FEF0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30025-F63E-B9CA-CB4C-FDE996F0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78E36-2B80-983B-EC22-92A94541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9097F-326C-96F0-FF2B-D958F9A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11837-FBFC-F49D-C031-677FCCAA8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A5DB4-0610-7AE6-26CC-291AE8CFF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783B-4397-974C-AA89-A8D5AFF6D54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222D-AB5A-D82E-45E6-1E64D4263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C2D6-AECB-9BDE-3CA3-C8EBAA540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16C4-A6EF-5A4E-B38A-2EF403B03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y@wadebridgeprimary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B124-CF97-E0E5-E595-C09E3DA1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start by saying: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D4884-77DD-E5C5-1EC3-90DB77F5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Chalkboard" panose="03050602040202020205" pitchFamily="66" charset="77"/>
              </a:rPr>
              <a:t>We are really excited </a:t>
            </a:r>
          </a:p>
          <a:p>
            <a:pPr marL="0" indent="0" algn="ctr">
              <a:buNone/>
            </a:pPr>
            <a:r>
              <a:rPr lang="en-US" sz="6600" dirty="0">
                <a:latin typeface="Chalkboard" panose="03050602040202020205" pitchFamily="66" charset="77"/>
              </a:rPr>
              <a:t>to be working with</a:t>
            </a:r>
          </a:p>
          <a:p>
            <a:pPr marL="0" indent="0" algn="ctr">
              <a:buNone/>
            </a:pPr>
            <a:r>
              <a:rPr lang="en-US" sz="6600" dirty="0">
                <a:latin typeface="Chalkboard" panose="03050602040202020205" pitchFamily="66" charset="77"/>
              </a:rPr>
              <a:t>you and your children!</a:t>
            </a:r>
            <a:endParaRPr lang="en-US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1115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eekly timetable with colorful squares&#10;&#10;Description automatically generated">
            <a:extLst>
              <a:ext uri="{FF2B5EF4-FFF2-40B4-BE49-F238E27FC236}">
                <a16:creationId xmlns:a16="http://schemas.microsoft.com/office/drawing/2014/main" id="{9725EEE8-AFE1-24B7-5891-3724BAE84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77" y="1173013"/>
            <a:ext cx="9279246" cy="5445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5BBC7-71BC-043E-8957-BB0AD4B32889}"/>
              </a:ext>
            </a:extLst>
          </p:cNvPr>
          <p:cNvSpPr txBox="1"/>
          <p:nvPr/>
        </p:nvSpPr>
        <p:spPr>
          <a:xfrm>
            <a:off x="1456377" y="218906"/>
            <a:ext cx="10047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Sassoon Infant Std" panose="020B0503020103030203" pitchFamily="34" charset="0"/>
              </a:rPr>
              <a:t>Our PE day is now on Monday. </a:t>
            </a:r>
          </a:p>
          <a:p>
            <a:r>
              <a:rPr lang="en-GB" sz="2800" dirty="0">
                <a:latin typeface="Sassoon Infant Std" panose="020B0503020103030203" pitchFamily="34" charset="0"/>
              </a:rPr>
              <a:t>Please ensure your children wear their PE kit to school on Mondays</a:t>
            </a:r>
            <a:r>
              <a:rPr lang="en-GB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E75E6D-F68D-BE49-F1D5-6042DB77008D}"/>
              </a:ext>
            </a:extLst>
          </p:cNvPr>
          <p:cNvSpPr/>
          <p:nvPr/>
        </p:nvSpPr>
        <p:spPr>
          <a:xfrm>
            <a:off x="7010400" y="2413337"/>
            <a:ext cx="2417380" cy="10156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02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derwater empty swimming pool">
            <a:extLst>
              <a:ext uri="{FF2B5EF4-FFF2-40B4-BE49-F238E27FC236}">
                <a16:creationId xmlns:a16="http://schemas.microsoft.com/office/drawing/2014/main" id="{F6676A7D-66CA-2F44-EDEA-55390C19A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23" b="2964"/>
          <a:stretch/>
        </p:blipFill>
        <p:spPr>
          <a:xfrm>
            <a:off x="20" y="-11728"/>
            <a:ext cx="12191980" cy="6869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C6DCD-B4CE-C56C-8E26-F9AB8230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3603636"/>
            <a:ext cx="6550706" cy="1855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Swimming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DB7D2-F4A4-827D-2CAD-DB217E4795E6}"/>
              </a:ext>
            </a:extLst>
          </p:cNvPr>
          <p:cNvSpPr txBox="1"/>
          <p:nvPr/>
        </p:nvSpPr>
        <p:spPr>
          <a:xfrm>
            <a:off x="4448432" y="4732638"/>
            <a:ext cx="7345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 will be swimming from Wednesday 27th September until Wednesday 1st November (5 weeks excluding the half term week).</a:t>
            </a:r>
          </a:p>
        </p:txBody>
      </p:sp>
    </p:spTree>
    <p:extLst>
      <p:ext uri="{BB962C8B-B14F-4D97-AF65-F5344CB8AC3E}">
        <p14:creationId xmlns:p14="http://schemas.microsoft.com/office/powerpoint/2010/main" val="336172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34B4-9482-427F-A933-A39E3005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917"/>
            <a:ext cx="10515600" cy="1325563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Home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1477D-5FEF-1120-B8FB-4A216B4B1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337"/>
            <a:ext cx="10515600" cy="4811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Sassoon Infant Std" panose="020B0503020103030203" pitchFamily="34" charset="0"/>
              </a:rPr>
              <a:t>At home, please encourage your child to: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Read regularly and fill in their reading record.</a:t>
            </a:r>
          </a:p>
          <a:p>
            <a:r>
              <a:rPr lang="en-GB" b="1" dirty="0">
                <a:latin typeface="Sassoon Infant Std" panose="020B0503020103030203" pitchFamily="34" charset="0"/>
              </a:rPr>
              <a:t>Use TTRS to learn/embed their times tables.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Complete weekly homework – this will alternate between a SPAG and maths worksheet.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Use Nessy (if they have an account). 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Sassoon Infant Std" panose="020B0503020103030203" pitchFamily="34" charset="0"/>
              </a:rPr>
              <a:t>Optional choosing grids will be available every term, these are activities that will be linked to our Wider Curriculum learning. Work completed will be shared and celebrated in class.</a:t>
            </a:r>
          </a:p>
        </p:txBody>
      </p:sp>
    </p:spTree>
    <p:extLst>
      <p:ext uri="{BB962C8B-B14F-4D97-AF65-F5344CB8AC3E}">
        <p14:creationId xmlns:p14="http://schemas.microsoft.com/office/powerpoint/2010/main" val="269094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3EB0-C176-2B08-D33A-ABA7D2DC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Year 6 Topics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600D5-4A1A-6D08-B74F-6736E8540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Sassoon Infant Std" panose="020B0503020103030203" pitchFamily="34" charset="0"/>
              </a:rPr>
              <a:t>Autumn Term – World War 2 </a:t>
            </a:r>
          </a:p>
          <a:p>
            <a:pPr marL="0" indent="0">
              <a:buNone/>
            </a:pPr>
            <a:endParaRPr lang="en-GB" sz="36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Sassoon Infant Std" panose="020B0503020103030203" pitchFamily="34" charset="0"/>
              </a:rPr>
              <a:t>Spring Term – Evolution</a:t>
            </a:r>
          </a:p>
          <a:p>
            <a:pPr marL="0" indent="0">
              <a:buNone/>
            </a:pPr>
            <a:endParaRPr lang="en-GB" sz="36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Sassoon Infant Std" panose="020B0503020103030203" pitchFamily="34" charset="0"/>
              </a:rPr>
              <a:t>Summer Term – Ancient Greeks</a:t>
            </a:r>
          </a:p>
        </p:txBody>
      </p:sp>
    </p:spTree>
    <p:extLst>
      <p:ext uri="{BB962C8B-B14F-4D97-AF65-F5344CB8AC3E}">
        <p14:creationId xmlns:p14="http://schemas.microsoft.com/office/powerpoint/2010/main" val="315853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>
            <a:extLst>
              <a:ext uri="{FF2B5EF4-FFF2-40B4-BE49-F238E27FC236}">
                <a16:creationId xmlns:a16="http://schemas.microsoft.com/office/drawing/2014/main" id="{E350A9E4-C098-9174-B12D-6E9BBD5B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E23D0677-AB47-BAA6-287C-47C391876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0" y="2013744"/>
            <a:ext cx="8648700" cy="3975100"/>
          </a:xfrm>
        </p:spPr>
      </p:pic>
      <p:pic>
        <p:nvPicPr>
          <p:cNvPr id="5" name="Content Placeholder 4" descr="Blue letters and numbers on a white background&#10;&#10;Description automatically generated">
            <a:extLst>
              <a:ext uri="{FF2B5EF4-FFF2-40B4-BE49-F238E27FC236}">
                <a16:creationId xmlns:a16="http://schemas.microsoft.com/office/drawing/2014/main" id="{93C8F487-B8CD-A20E-AA66-DDB1A70A4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3" y="518743"/>
            <a:ext cx="4465238" cy="15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6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7705-35AC-CACD-F791-3DF9FCC2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Year 6 Residential Trip 2024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0B63-F335-BE38-FE36-BB2959770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Bristol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3 days and 2 nights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2AF94-ED85-5A45-5E8E-E13293B66E52}"/>
              </a:ext>
            </a:extLst>
          </p:cNvPr>
          <p:cNvSpPr txBox="1"/>
          <p:nvPr/>
        </p:nvSpPr>
        <p:spPr>
          <a:xfrm>
            <a:off x="4633784" y="3546389"/>
            <a:ext cx="5986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Mrs</a:t>
            </a:r>
            <a:r>
              <a:rPr lang="en-US" sz="3200" dirty="0"/>
              <a:t> Orme, who has </a:t>
            </a:r>
            <a:r>
              <a:rPr lang="en-US" sz="3200" dirty="0" err="1"/>
              <a:t>organised</a:t>
            </a:r>
            <a:r>
              <a:rPr lang="en-US" sz="3200" dirty="0"/>
              <a:t> this,</a:t>
            </a:r>
          </a:p>
          <a:p>
            <a:r>
              <a:rPr lang="en-US" sz="3200" dirty="0"/>
              <a:t> will explain more…</a:t>
            </a:r>
          </a:p>
        </p:txBody>
      </p:sp>
    </p:spTree>
    <p:extLst>
      <p:ext uri="{BB962C8B-B14F-4D97-AF65-F5344CB8AC3E}">
        <p14:creationId xmlns:p14="http://schemas.microsoft.com/office/powerpoint/2010/main" val="340513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48FD-0A71-DBA6-BCEE-75DAA69A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2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Sassoon Infant Std" panose="020B0503020103030203" pitchFamily="34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EB65-BC50-1327-EC0A-7B7C23F20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Sassoon Infant Std" panose="020B0503020103030203" pitchFamily="34" charset="0"/>
              </a:rPr>
              <a:t>Throughout the year, if there is anything you would like to discuss with us please feel free to pop in for a chat, leave a message at the school office or email </a:t>
            </a:r>
            <a:r>
              <a:rPr lang="en-GB" dirty="0">
                <a:latin typeface="Sassoon Infant Std" panose="020B0503020103030203" pitchFamily="34" charset="0"/>
                <a:hlinkClick r:id="rId2"/>
              </a:rPr>
              <a:t>secretary@wadebridgeprimary.co.uk</a:t>
            </a:r>
            <a:endParaRPr lang="en-GB" dirty="0">
              <a:latin typeface="Sassoon Infant Std" panose="020B0503020103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6A3E9-6121-A393-839E-3E445B2143D6}"/>
              </a:ext>
            </a:extLst>
          </p:cNvPr>
          <p:cNvSpPr/>
          <p:nvPr/>
        </p:nvSpPr>
        <p:spPr>
          <a:xfrm>
            <a:off x="-93163" y="763389"/>
            <a:ext cx="122053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 are going to have a great year!</a:t>
            </a:r>
            <a:endParaRPr lang="en-GB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71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8E0D7-1329-AC6D-A036-C79062DCE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anchor="ctr">
            <a:normAutofit/>
          </a:bodyPr>
          <a:lstStyle/>
          <a:p>
            <a:r>
              <a:rPr lang="en-GB" sz="6600">
                <a:latin typeface="Sassoon Infant Std" panose="020B0503020103030203" pitchFamily="34" charset="0"/>
              </a:rPr>
              <a:t>Meet our Year 6 Team</a:t>
            </a:r>
          </a:p>
        </p:txBody>
      </p:sp>
      <p:pic>
        <p:nvPicPr>
          <p:cNvPr id="6" name="Picture 5" descr="A collage of women with text&#10;&#10;Description automatically generated">
            <a:extLst>
              <a:ext uri="{FF2B5EF4-FFF2-40B4-BE49-F238E27FC236}">
                <a16:creationId xmlns:a16="http://schemas.microsoft.com/office/drawing/2014/main" id="{57A99412-86A4-2F98-7392-5199E269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15" y="2166627"/>
            <a:ext cx="4357443" cy="3605784"/>
          </a:xfrm>
          <a:prstGeom prst="rect">
            <a:avLst/>
          </a:prstGeom>
        </p:spPr>
      </p:pic>
      <p:pic>
        <p:nvPicPr>
          <p:cNvPr id="8" name="Picture 7" descr="A close-up of a person&#10;&#10;Description automatically generated">
            <a:extLst>
              <a:ext uri="{FF2B5EF4-FFF2-40B4-BE49-F238E27FC236}">
                <a16:creationId xmlns:a16="http://schemas.microsoft.com/office/drawing/2014/main" id="{B9229AA2-935F-1524-99D3-B5F95E8E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43" y="2166627"/>
            <a:ext cx="4535577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black text signs&#10;&#10;Description automatically generated with medium confidence">
            <a:extLst>
              <a:ext uri="{FF2B5EF4-FFF2-40B4-BE49-F238E27FC236}">
                <a16:creationId xmlns:a16="http://schemas.microsoft.com/office/drawing/2014/main" id="{FFF53181-8624-A908-9F72-270A08484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523"/>
          <a:stretch/>
        </p:blipFill>
        <p:spPr>
          <a:xfrm>
            <a:off x="3207675" y="2664282"/>
            <a:ext cx="6072188" cy="1529436"/>
          </a:xfrm>
          <a:prstGeom prst="rect">
            <a:avLst/>
          </a:prstGeom>
        </p:spPr>
      </p:pic>
      <p:pic>
        <p:nvPicPr>
          <p:cNvPr id="7" name="Picture 6" descr="A black and white sign with letters&#10;&#10;Description automatically generated">
            <a:extLst>
              <a:ext uri="{FF2B5EF4-FFF2-40B4-BE49-F238E27FC236}">
                <a16:creationId xmlns:a16="http://schemas.microsoft.com/office/drawing/2014/main" id="{4A348C35-379C-E892-64E4-76F34ED0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75" y="958021"/>
            <a:ext cx="6072188" cy="1529436"/>
          </a:xfrm>
          <a:prstGeom prst="rect">
            <a:avLst/>
          </a:prstGeom>
        </p:spPr>
      </p:pic>
      <p:pic>
        <p:nvPicPr>
          <p:cNvPr id="3" name="Picture 2" descr="A couple of black text signs&#10;&#10;Description automatically generated with medium confidence">
            <a:extLst>
              <a:ext uri="{FF2B5EF4-FFF2-40B4-BE49-F238E27FC236}">
                <a16:creationId xmlns:a16="http://schemas.microsoft.com/office/drawing/2014/main" id="{A8474FB0-D82E-96A9-A793-15333EAA0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23"/>
          <a:stretch/>
        </p:blipFill>
        <p:spPr>
          <a:xfrm>
            <a:off x="3207675" y="4370543"/>
            <a:ext cx="6072188" cy="1529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31C31B-1072-1B56-B5B7-2234315588F2}"/>
              </a:ext>
            </a:extLst>
          </p:cNvPr>
          <p:cNvSpPr txBox="1"/>
          <p:nvPr/>
        </p:nvSpPr>
        <p:spPr>
          <a:xfrm>
            <a:off x="705678" y="1043609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school rules:</a:t>
            </a:r>
          </a:p>
        </p:txBody>
      </p:sp>
    </p:spTree>
    <p:extLst>
      <p:ext uri="{BB962C8B-B14F-4D97-AF65-F5344CB8AC3E}">
        <p14:creationId xmlns:p14="http://schemas.microsoft.com/office/powerpoint/2010/main" val="2577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5A77A4-8A6B-471C-32DB-A8E016A5B700}"/>
              </a:ext>
            </a:extLst>
          </p:cNvPr>
          <p:cNvSpPr txBox="1"/>
          <p:nvPr/>
        </p:nvSpPr>
        <p:spPr>
          <a:xfrm>
            <a:off x="4001236" y="2921168"/>
            <a:ext cx="4627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expected behaviours</a:t>
            </a:r>
          </a:p>
        </p:txBody>
      </p:sp>
      <p:pic>
        <p:nvPicPr>
          <p:cNvPr id="6" name="Graphic 5" descr="Arrow Down with solid fill">
            <a:extLst>
              <a:ext uri="{FF2B5EF4-FFF2-40B4-BE49-F238E27FC236}">
                <a16:creationId xmlns:a16="http://schemas.microsoft.com/office/drawing/2014/main" id="{89204CCB-66CF-AF3D-B638-A1A93E1D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638799" y="2099101"/>
            <a:ext cx="914400" cy="914400"/>
          </a:xfrm>
          <a:prstGeom prst="rect">
            <a:avLst/>
          </a:prstGeom>
        </p:spPr>
      </p:pic>
      <p:pic>
        <p:nvPicPr>
          <p:cNvPr id="7" name="Graphic 6" descr="Arrow Down with solid fill">
            <a:extLst>
              <a:ext uri="{FF2B5EF4-FFF2-40B4-BE49-F238E27FC236}">
                <a16:creationId xmlns:a16="http://schemas.microsoft.com/office/drawing/2014/main" id="{17903908-21B0-F941-CF14-3F49CEC9E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9" y="3844498"/>
            <a:ext cx="914400" cy="16419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EE5ABD-6961-B42A-92B2-3804995B9701}"/>
              </a:ext>
            </a:extLst>
          </p:cNvPr>
          <p:cNvSpPr/>
          <p:nvPr/>
        </p:nvSpPr>
        <p:spPr>
          <a:xfrm>
            <a:off x="4951422" y="1469067"/>
            <a:ext cx="22891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GB" sz="6600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rewards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CA07B-339C-CF39-CC51-BCC5B1634FD6}"/>
              </a:ext>
            </a:extLst>
          </p:cNvPr>
          <p:cNvSpPr txBox="1"/>
          <p:nvPr/>
        </p:nvSpPr>
        <p:spPr>
          <a:xfrm>
            <a:off x="6315075" y="2346230"/>
            <a:ext cx="5054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assoon Infant Std" panose="020B0503020103030203" pitchFamily="34" charset="0"/>
              </a:rPr>
              <a:t>If you exceed the expected behaviours…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BDE068-389E-4581-4935-127AA4E7B8C1}"/>
              </a:ext>
            </a:extLst>
          </p:cNvPr>
          <p:cNvSpPr txBox="1"/>
          <p:nvPr/>
        </p:nvSpPr>
        <p:spPr>
          <a:xfrm>
            <a:off x="6315075" y="4137794"/>
            <a:ext cx="5538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assoon Infant Std" panose="020B0503020103030203" pitchFamily="34" charset="0"/>
              </a:rPr>
              <a:t>If you don’t meet the expected behaviours…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Reminder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Warning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FF2C0-6A77-B6AC-1778-A0E253BDC182}"/>
              </a:ext>
            </a:extLst>
          </p:cNvPr>
          <p:cNvSpPr/>
          <p:nvPr/>
        </p:nvSpPr>
        <p:spPr>
          <a:xfrm>
            <a:off x="4951421" y="4985088"/>
            <a:ext cx="22891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6600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7E79"/>
                </a:solidFill>
                <a:effectLst/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sanction</a:t>
            </a:r>
          </a:p>
        </p:txBody>
      </p:sp>
    </p:spTree>
    <p:extLst>
      <p:ext uri="{BB962C8B-B14F-4D97-AF65-F5344CB8AC3E}">
        <p14:creationId xmlns:p14="http://schemas.microsoft.com/office/powerpoint/2010/main" val="314558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FBB342-C3B0-86C5-C070-B9E858EC638D}"/>
              </a:ext>
            </a:extLst>
          </p:cNvPr>
          <p:cNvSpPr/>
          <p:nvPr/>
        </p:nvSpPr>
        <p:spPr>
          <a:xfrm>
            <a:off x="3221042" y="1340478"/>
            <a:ext cx="5749916" cy="25457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GB" sz="16600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rewards</a:t>
            </a:r>
            <a:endParaRPr lang="en-GB" sz="6000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B924F1-CB8D-4042-D569-2BAAAE5B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87" y="2613338"/>
            <a:ext cx="7648575" cy="34464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House points – in your book you might see 1HP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Recognition board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Happy mail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Shining stars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Phone call home to parents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Golden time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Extra Playtime</a:t>
            </a:r>
          </a:p>
        </p:txBody>
      </p:sp>
    </p:spTree>
    <p:extLst>
      <p:ext uri="{BB962C8B-B14F-4D97-AF65-F5344CB8AC3E}">
        <p14:creationId xmlns:p14="http://schemas.microsoft.com/office/powerpoint/2010/main" val="404634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A34EE-350B-9F9D-D0EB-E427032EFFED}"/>
              </a:ext>
            </a:extLst>
          </p:cNvPr>
          <p:cNvSpPr/>
          <p:nvPr/>
        </p:nvSpPr>
        <p:spPr>
          <a:xfrm>
            <a:off x="3397023" y="-204401"/>
            <a:ext cx="539795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3800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7E79"/>
                </a:solidFill>
                <a:effectLst/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sanctions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1B2D30-1729-AD1D-D452-D84212EE1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4322"/>
            <a:ext cx="10515600" cy="4351338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Time out of class  e.g. wet area, another teacher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Reset Room – lunchtime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Phone call home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SLT involvement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Loss of privileges e.g. sitting on benches in assembly</a:t>
            </a:r>
          </a:p>
        </p:txBody>
      </p:sp>
    </p:spTree>
    <p:extLst>
      <p:ext uri="{BB962C8B-B14F-4D97-AF65-F5344CB8AC3E}">
        <p14:creationId xmlns:p14="http://schemas.microsoft.com/office/powerpoint/2010/main" val="343207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154B-6747-6FE6-F378-92703BFE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3D9B3-719F-5952-ACB0-5417C199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Phones are collected in when the children arrive at school and redistributed at the end of the school day.</a:t>
            </a:r>
          </a:p>
        </p:txBody>
      </p:sp>
      <p:pic>
        <p:nvPicPr>
          <p:cNvPr id="5" name="Picture 4" descr="A cartoon of a cell phone&#10;&#10;Description automatically generated">
            <a:extLst>
              <a:ext uri="{FF2B5EF4-FFF2-40B4-BE49-F238E27FC236}">
                <a16:creationId xmlns:a16="http://schemas.microsoft.com/office/drawing/2014/main" id="{1701EDC9-023B-C939-6590-812A88209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5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68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C4D2-1B61-CC3A-007A-AF436408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Water bottles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2A2B2-70C2-6551-4E72-DA315E29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1700" dirty="0"/>
              <a:t>We actively encourage the children to drink. Children should bring a filled water bottle to school with them and keep it in the classroom. There is a box in each room, which they can access at any point during the day.</a:t>
            </a:r>
          </a:p>
          <a:p>
            <a:endParaRPr lang="en-US" sz="1700" dirty="0"/>
          </a:p>
          <a:p>
            <a:r>
              <a:rPr lang="en-US" sz="1700" dirty="0"/>
              <a:t>Bottles are taken outside during break, lunch and PE.</a:t>
            </a:r>
          </a:p>
          <a:p>
            <a:endParaRPr lang="en-US" sz="1700" dirty="0"/>
          </a:p>
          <a:p>
            <a:r>
              <a:rPr lang="en-US" sz="1700" dirty="0"/>
              <a:t>We encourage the children to refill their bottles during break times and come to school with a full bottle to </a:t>
            </a:r>
            <a:r>
              <a:rPr lang="en-US" sz="1700" dirty="0" err="1"/>
              <a:t>maximise</a:t>
            </a:r>
            <a:r>
              <a:rPr lang="en-US" sz="1700" dirty="0"/>
              <a:t> learning time.</a:t>
            </a:r>
          </a:p>
        </p:txBody>
      </p:sp>
      <p:pic>
        <p:nvPicPr>
          <p:cNvPr id="5" name="Picture 4" descr="A blue water bottle with a strap&#10;&#10;Description automatically generated">
            <a:extLst>
              <a:ext uri="{FF2B5EF4-FFF2-40B4-BE49-F238E27FC236}">
                <a16:creationId xmlns:a16="http://schemas.microsoft.com/office/drawing/2014/main" id="{A858767B-6C17-97E6-FFB8-39C2F3E4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826" y="2036916"/>
            <a:ext cx="3023551" cy="41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6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10D7-8ADC-1E18-DE6A-0E049AC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Daily Timetable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E7C26-5A49-00DD-659C-8EF88E60DDE0}"/>
              </a:ext>
            </a:extLst>
          </p:cNvPr>
          <p:cNvSpPr txBox="1"/>
          <p:nvPr/>
        </p:nvSpPr>
        <p:spPr>
          <a:xfrm>
            <a:off x="838200" y="1690688"/>
            <a:ext cx="110174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Sassoon Infant Std" panose="020B0503020103030203" pitchFamily="34" charset="0"/>
              </a:rPr>
              <a:t>When the children arrive at school, before the register is taken, they complete Maths Morning Fluency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Sassoon Infant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Sassoon Infant Std" panose="020B0503020103030203" pitchFamily="34" charset="0"/>
              </a:rPr>
              <a:t>Our first lesson is Maths then into Guided Reading.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Sassoon Infant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Sassoon Infant Std" panose="020B0503020103030203" pitchFamily="34" charset="0"/>
              </a:rPr>
              <a:t>Straight after break, we go into an English lesson and finish the morning with Spellings.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Sassoon Infant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Sassoon Infant Std" panose="020B0503020103030203" pitchFamily="34" charset="0"/>
              </a:rPr>
              <a:t>Wider curriculum topics are covered in the afternoon lessons. </a:t>
            </a:r>
          </a:p>
        </p:txBody>
      </p:sp>
    </p:spTree>
    <p:extLst>
      <p:ext uri="{BB962C8B-B14F-4D97-AF65-F5344CB8AC3E}">
        <p14:creationId xmlns:p14="http://schemas.microsoft.com/office/powerpoint/2010/main" val="278840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0D4BC62F0BE49883F4938E0CE9E2D" ma:contentTypeVersion="15" ma:contentTypeDescription="Create a new document." ma:contentTypeScope="" ma:versionID="b34ac04fa9d4fcae44eff359835e68c5">
  <xsd:schema xmlns:xsd="http://www.w3.org/2001/XMLSchema" xmlns:xs="http://www.w3.org/2001/XMLSchema" xmlns:p="http://schemas.microsoft.com/office/2006/metadata/properties" xmlns:ns2="3250b547-9d1d-4e2c-b133-901dd2c8f42a" xmlns:ns3="59703480-de6e-4175-8f35-2e138828a4d6" targetNamespace="http://schemas.microsoft.com/office/2006/metadata/properties" ma:root="true" ma:fieldsID="e8f9aedc0a22603cf7d09d68934d2ad5" ns2:_="" ns3:_="">
    <xsd:import namespace="3250b547-9d1d-4e2c-b133-901dd2c8f42a"/>
    <xsd:import namespace="59703480-de6e-4175-8f35-2e138828a4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Numbe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0b547-9d1d-4e2c-b133-901dd2c8f4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920bbd0-a590-49e9-a2eb-f0652b8ec8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Number" ma:index="21" nillable="true" ma:displayName="Number" ma:format="Dropdown" ma:internalName="Number" ma:percentage="FALSE">
      <xsd:simpleType>
        <xsd:restriction base="dms:Number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03480-de6e-4175-8f35-2e138828a4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20696e-e5f7-4871-9659-1283cce3df6b}" ma:internalName="TaxCatchAll" ma:showField="CatchAllData" ma:web="59703480-de6e-4175-8f35-2e138828a4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703480-de6e-4175-8f35-2e138828a4d6" xsi:nil="true"/>
    <lcf76f155ced4ddcb4097134ff3c332f xmlns="3250b547-9d1d-4e2c-b133-901dd2c8f42a">
      <Terms xmlns="http://schemas.microsoft.com/office/infopath/2007/PartnerControls"/>
    </lcf76f155ced4ddcb4097134ff3c332f>
    <Number xmlns="3250b547-9d1d-4e2c-b133-901dd2c8f42a" xsi:nil="true"/>
  </documentManagement>
</p:properties>
</file>

<file path=customXml/itemProps1.xml><?xml version="1.0" encoding="utf-8"?>
<ds:datastoreItem xmlns:ds="http://schemas.openxmlformats.org/officeDocument/2006/customXml" ds:itemID="{068FC6B7-756E-4C4B-A1F5-BCD74E86AE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95B9F0-4BEF-43F6-8327-4F29E441A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0b547-9d1d-4e2c-b133-901dd2c8f42a"/>
    <ds:schemaRef ds:uri="59703480-de6e-4175-8f35-2e138828a4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F0750-0EBA-4BCF-AB13-F438EF8769E8}">
  <ds:schemaRefs>
    <ds:schemaRef ds:uri="http://schemas.microsoft.com/office/2006/metadata/properties"/>
    <ds:schemaRef ds:uri="http://schemas.microsoft.com/office/infopath/2007/PartnerControls"/>
    <ds:schemaRef ds:uri="59703480-de6e-4175-8f35-2e138828a4d6"/>
    <ds:schemaRef ds:uri="3250b547-9d1d-4e2c-b133-901dd2c8f4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495</Words>
  <Application>Microsoft Macintosh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Chalkboard</vt:lpstr>
      <vt:lpstr>KAElementary</vt:lpstr>
      <vt:lpstr>Sassoon Infant Std</vt:lpstr>
      <vt:lpstr>Office Theme</vt:lpstr>
      <vt:lpstr>Let us start by saying:</vt:lpstr>
      <vt:lpstr>Meet our Year 6 Team</vt:lpstr>
      <vt:lpstr>PowerPoint Presentation</vt:lpstr>
      <vt:lpstr>PowerPoint Presentation</vt:lpstr>
      <vt:lpstr>PowerPoint Presentation</vt:lpstr>
      <vt:lpstr>PowerPoint Presentation</vt:lpstr>
      <vt:lpstr>Phones</vt:lpstr>
      <vt:lpstr>Water bottles</vt:lpstr>
      <vt:lpstr>Daily Timetable</vt:lpstr>
      <vt:lpstr>PowerPoint Presentation</vt:lpstr>
      <vt:lpstr>Swimming</vt:lpstr>
      <vt:lpstr>Home Learning</vt:lpstr>
      <vt:lpstr>Year 6 Topics </vt:lpstr>
      <vt:lpstr>PowerPoint Presentation</vt:lpstr>
      <vt:lpstr>Year 6 Residential Trip 2024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Year 6 Team</dc:title>
  <dc:creator>Paula Reeve</dc:creator>
  <cp:lastModifiedBy>Emma Johnston</cp:lastModifiedBy>
  <cp:revision>5</cp:revision>
  <dcterms:created xsi:type="dcterms:W3CDTF">2023-09-06T13:45:57Z</dcterms:created>
  <dcterms:modified xsi:type="dcterms:W3CDTF">2023-09-14T17:33:54Z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0x0101000680D4BC62F0BE49883F4938E0CE9E2D</vt:lpwstr>
  </property>
  <property fmtid="{D5CDD505-2E9C-101B-9397-08002B2CF9AE}" pid="3" name="MediaServiceImageTags">
    <vt:lpwstr/>
  </property>
</Properties>
</file>