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2" r:id="rId6"/>
    <p:sldId id="285" r:id="rId7"/>
    <p:sldId id="263" r:id="rId8"/>
    <p:sldId id="286" r:id="rId9"/>
    <p:sldId id="266" r:id="rId10"/>
    <p:sldId id="287" r:id="rId11"/>
    <p:sldId id="279" r:id="rId12"/>
    <p:sldId id="257" r:id="rId13"/>
    <p:sldId id="288" r:id="rId14"/>
    <p:sldId id="25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2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6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4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9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9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FDA6-DD81-4A7F-A5E0-06DC0F85A85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7CFA-9673-4902-9FAE-83103C4A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18" y="543251"/>
            <a:ext cx="9144000" cy="11938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4 Residential</a:t>
            </a:r>
            <a:br>
              <a:rPr lang="en-GB" dirty="0"/>
            </a:br>
            <a:r>
              <a:rPr lang="en-GB" dirty="0" err="1"/>
              <a:t>Porthpean</a:t>
            </a:r>
            <a:r>
              <a:rPr lang="en-GB" dirty="0"/>
              <a:t> </a:t>
            </a:r>
            <a:r>
              <a:rPr lang="en-GB" dirty="0" err="1"/>
              <a:t>oec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ADF9F-C8C8-4D79-9AD1-B67CF570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66" y="2271946"/>
            <a:ext cx="6817903" cy="23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615" y="-134082"/>
            <a:ext cx="9144000" cy="1193800"/>
          </a:xfrm>
        </p:spPr>
        <p:txBody>
          <a:bodyPr>
            <a:normAutofit/>
          </a:bodyPr>
          <a:lstStyle/>
          <a:p>
            <a:r>
              <a:rPr lang="en-GB" dirty="0"/>
              <a:t>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5B85F-F9E6-451E-BB25-9C2A7E85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6" y="1440719"/>
            <a:ext cx="10893007" cy="52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27A9D-2091-BA4C-031F-FD74CA24A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ogo with a triangle and a tent&#10;&#10;Description automatically generated">
            <a:extLst>
              <a:ext uri="{FF2B5EF4-FFF2-40B4-BE49-F238E27FC236}">
                <a16:creationId xmlns:a16="http://schemas.microsoft.com/office/drawing/2014/main" id="{E6648FF8-AF27-ED00-679F-37AD8E26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1" r="26939" b="63037"/>
          <a:stretch/>
        </p:blipFill>
        <p:spPr>
          <a:xfrm>
            <a:off x="-101600" y="217156"/>
            <a:ext cx="6325654" cy="6453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66182-0695-5A8D-7372-CB820A7D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04" y="217156"/>
            <a:ext cx="579039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B1221-E9FC-C75B-7D0E-B7353C66207A}"/>
              </a:ext>
            </a:extLst>
          </p:cNvPr>
          <p:cNvSpPr txBox="1"/>
          <p:nvPr/>
        </p:nvSpPr>
        <p:spPr>
          <a:xfrm>
            <a:off x="790754" y="603629"/>
            <a:ext cx="10610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Bahnschrift Condensed" panose="020B0502040204020203" pitchFamily="34" charset="0"/>
              </a:rPr>
              <a:t>SMILES ALL AROUND!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B7F73F-F2AC-65F9-4816-1C9748C4F726}"/>
              </a:ext>
            </a:extLst>
          </p:cNvPr>
          <p:cNvSpPr/>
          <p:nvPr/>
        </p:nvSpPr>
        <p:spPr>
          <a:xfrm>
            <a:off x="-79664" y="1076"/>
            <a:ext cx="12351328" cy="254101"/>
          </a:xfrm>
          <a:prstGeom prst="rect">
            <a:avLst/>
          </a:prstGeom>
          <a:solidFill>
            <a:srgbClr val="0087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Two people climbing on a pole&#10;&#10;Description automatically generated">
            <a:extLst>
              <a:ext uri="{FF2B5EF4-FFF2-40B4-BE49-F238E27FC236}">
                <a16:creationId xmlns:a16="http://schemas.microsoft.com/office/drawing/2014/main" id="{444997A0-6123-A1BC-B588-66C4CA91C6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6436"/>
          <a:stretch/>
        </p:blipFill>
        <p:spPr>
          <a:xfrm>
            <a:off x="8821594" y="1559760"/>
            <a:ext cx="2273492" cy="2105406"/>
          </a:xfrm>
          <a:prstGeom prst="rect">
            <a:avLst/>
          </a:prstGeom>
          <a:ln>
            <a:solidFill>
              <a:srgbClr val="0087AB"/>
            </a:solidFill>
          </a:ln>
        </p:spPr>
      </p:pic>
      <p:pic>
        <p:nvPicPr>
          <p:cNvPr id="36" name="Picture 35" descr="A group of girls holding boogie boards in the water&#10;&#10;Description automatically generated">
            <a:extLst>
              <a:ext uri="{FF2B5EF4-FFF2-40B4-BE49-F238E27FC236}">
                <a16:creationId xmlns:a16="http://schemas.microsoft.com/office/drawing/2014/main" id="{867D9DD2-82EC-63A6-6CEE-96D59D176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14314"/>
          <a:stretch/>
        </p:blipFill>
        <p:spPr>
          <a:xfrm>
            <a:off x="3662292" y="1573047"/>
            <a:ext cx="2273492" cy="2105406"/>
          </a:xfrm>
          <a:prstGeom prst="rect">
            <a:avLst/>
          </a:prstGeom>
          <a:ln>
            <a:solidFill>
              <a:srgbClr val="0087AB"/>
            </a:solidFill>
          </a:ln>
        </p:spPr>
      </p:pic>
      <p:pic>
        <p:nvPicPr>
          <p:cNvPr id="45" name="Picture 44" descr="A group of people holding surfboards in the water&#10;&#10;Description automatically generated">
            <a:extLst>
              <a:ext uri="{FF2B5EF4-FFF2-40B4-BE49-F238E27FC236}">
                <a16:creationId xmlns:a16="http://schemas.microsoft.com/office/drawing/2014/main" id="{9710D54F-DC00-0DED-E8DD-B71CADAE0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10" y="11264316"/>
            <a:ext cx="4418928" cy="4445231"/>
          </a:xfrm>
          <a:prstGeom prst="rect">
            <a:avLst/>
          </a:prstGeom>
        </p:spPr>
      </p:pic>
      <p:pic>
        <p:nvPicPr>
          <p:cNvPr id="47" name="Picture 46" descr="A group of women running on a beach&#10;&#10;Description automatically generated">
            <a:extLst>
              <a:ext uri="{FF2B5EF4-FFF2-40B4-BE49-F238E27FC236}">
                <a16:creationId xmlns:a16="http://schemas.microsoft.com/office/drawing/2014/main" id="{9AE5EB44-9DB8-EA40-0218-FD7E9C29B5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5" y="11016639"/>
            <a:ext cx="3302403" cy="2201602"/>
          </a:xfrm>
          <a:prstGeom prst="rect">
            <a:avLst/>
          </a:prstGeom>
        </p:spPr>
      </p:pic>
      <p:pic>
        <p:nvPicPr>
          <p:cNvPr id="49" name="Picture 48" descr="A group of people wearing helmets and vests&#10;&#10;Description automatically generated">
            <a:extLst>
              <a:ext uri="{FF2B5EF4-FFF2-40B4-BE49-F238E27FC236}">
                <a16:creationId xmlns:a16="http://schemas.microsoft.com/office/drawing/2014/main" id="{9328D5AF-879D-B700-1A40-BB7135248A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0164"/>
          <a:stretch/>
        </p:blipFill>
        <p:spPr>
          <a:xfrm>
            <a:off x="1082641" y="1576851"/>
            <a:ext cx="2273492" cy="2101602"/>
          </a:xfrm>
          <a:prstGeom prst="rect">
            <a:avLst/>
          </a:prstGeom>
          <a:ln>
            <a:solidFill>
              <a:srgbClr val="0087AB"/>
            </a:solidFill>
          </a:ln>
        </p:spPr>
      </p:pic>
      <p:pic>
        <p:nvPicPr>
          <p:cNvPr id="51" name="Picture 50" descr="A group of people jumping into the water&#10;&#10;Description automatically generated">
            <a:extLst>
              <a:ext uri="{FF2B5EF4-FFF2-40B4-BE49-F238E27FC236}">
                <a16:creationId xmlns:a16="http://schemas.microsoft.com/office/drawing/2014/main" id="{48581E1D-99A1-6B84-2A42-29AD703FE3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r="9447"/>
          <a:stretch/>
        </p:blipFill>
        <p:spPr>
          <a:xfrm>
            <a:off x="6241943" y="1573047"/>
            <a:ext cx="2273492" cy="2105406"/>
          </a:xfrm>
          <a:prstGeom prst="rect">
            <a:avLst/>
          </a:prstGeom>
          <a:ln>
            <a:solidFill>
              <a:srgbClr val="0087AB"/>
            </a:solidFill>
          </a:ln>
        </p:spPr>
      </p:pic>
      <p:pic>
        <p:nvPicPr>
          <p:cNvPr id="53" name="Picture 52" descr="A group of people on their boards on a beach&#10;&#10;Description automatically generated">
            <a:extLst>
              <a:ext uri="{FF2B5EF4-FFF2-40B4-BE49-F238E27FC236}">
                <a16:creationId xmlns:a16="http://schemas.microsoft.com/office/drawing/2014/main" id="{88E5EFD9-79E2-DF52-A149-A08B43F10F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16023"/>
          <a:stretch/>
        </p:blipFill>
        <p:spPr>
          <a:xfrm>
            <a:off x="1082641" y="3938309"/>
            <a:ext cx="2273493" cy="2118889"/>
          </a:xfrm>
          <a:prstGeom prst="rect">
            <a:avLst/>
          </a:prstGeom>
          <a:ln>
            <a:solidFill>
              <a:srgbClr val="0087AB"/>
            </a:solidFill>
          </a:ln>
        </p:spPr>
      </p:pic>
      <p:pic>
        <p:nvPicPr>
          <p:cNvPr id="7170" name="Picture 2" descr="Caving Experience">
            <a:extLst>
              <a:ext uri="{FF2B5EF4-FFF2-40B4-BE49-F238E27FC236}">
                <a16:creationId xmlns:a16="http://schemas.microsoft.com/office/drawing/2014/main" id="{C3D67DF6-FB18-BE17-62ED-1B0C8F4E1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r="39797"/>
          <a:stretch/>
        </p:blipFill>
        <p:spPr bwMode="auto">
          <a:xfrm>
            <a:off x="3662292" y="3925803"/>
            <a:ext cx="2273494" cy="2143900"/>
          </a:xfrm>
          <a:prstGeom prst="rect">
            <a:avLst/>
          </a:prstGeom>
          <a:noFill/>
          <a:ln>
            <a:solidFill>
              <a:srgbClr val="0087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B46E837-6241-CAC2-CFC1-A520FE46C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7"/>
          <a:stretch/>
        </p:blipFill>
        <p:spPr bwMode="auto">
          <a:xfrm>
            <a:off x="6224054" y="3925803"/>
            <a:ext cx="2282438" cy="2143900"/>
          </a:xfrm>
          <a:prstGeom prst="rect">
            <a:avLst/>
          </a:prstGeom>
          <a:noFill/>
          <a:ln>
            <a:solidFill>
              <a:srgbClr val="0087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F92DEA62-952F-6BC3-2A18-3A748EDF19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r="18493"/>
          <a:stretch/>
        </p:blipFill>
        <p:spPr>
          <a:xfrm>
            <a:off x="8812649" y="3883326"/>
            <a:ext cx="2291382" cy="2228853"/>
          </a:xfrm>
          <a:prstGeom prst="rect">
            <a:avLst/>
          </a:prstGeom>
          <a:ln>
            <a:solidFill>
              <a:srgbClr val="0087AB"/>
            </a:solidFill>
          </a:ln>
        </p:spPr>
      </p:pic>
    </p:spTree>
    <p:extLst>
      <p:ext uri="{BB962C8B-B14F-4D97-AF65-F5344CB8AC3E}">
        <p14:creationId xmlns:p14="http://schemas.microsoft.com/office/powerpoint/2010/main" val="88340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4B498F-ACDA-454B-89AA-4780D491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5" y="0"/>
            <a:ext cx="54114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29680-3AB1-48C9-BD93-DAC4B7D5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51" y="0"/>
            <a:ext cx="6316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Safe, Be Ready, Be Respectful.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Be Safe</a:t>
            </a:r>
          </a:p>
          <a:p>
            <a:r>
              <a:rPr lang="en-GB" dirty="0"/>
              <a:t>Stay with your group and adult</a:t>
            </a:r>
          </a:p>
          <a:p>
            <a:r>
              <a:rPr lang="en-GB" dirty="0"/>
              <a:t>Follow the adults instructions</a:t>
            </a:r>
          </a:p>
          <a:p>
            <a:r>
              <a:rPr lang="en-GB" dirty="0"/>
              <a:t>Use all equipment safely</a:t>
            </a:r>
          </a:p>
          <a:p>
            <a:r>
              <a:rPr lang="en-GB" dirty="0"/>
              <a:t>If you need anything in the night wake an adult</a:t>
            </a:r>
          </a:p>
        </p:txBody>
      </p:sp>
    </p:spTree>
    <p:extLst>
      <p:ext uri="{BB962C8B-B14F-4D97-AF65-F5344CB8AC3E}">
        <p14:creationId xmlns:p14="http://schemas.microsoft.com/office/powerpoint/2010/main" val="71144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Safe, Be Ready, Be Respectful.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Be Ready</a:t>
            </a:r>
          </a:p>
          <a:p>
            <a:r>
              <a:rPr lang="en-GB" dirty="0"/>
              <a:t>Bring a packed lunch and drink for the first day</a:t>
            </a:r>
          </a:p>
          <a:p>
            <a:r>
              <a:rPr lang="en-GB" dirty="0"/>
              <a:t>Bring suitable footwear</a:t>
            </a:r>
          </a:p>
          <a:p>
            <a:r>
              <a:rPr lang="en-GB" dirty="0"/>
              <a:t>Bring old clothes </a:t>
            </a:r>
          </a:p>
          <a:p>
            <a:r>
              <a:rPr lang="en-GB" dirty="0"/>
              <a:t>Remember toiletries and towel</a:t>
            </a:r>
          </a:p>
          <a:p>
            <a:r>
              <a:rPr lang="en-GB" dirty="0"/>
              <a:t>When adults are speaking; look, stand still and listen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8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Safe, Be Ready, Be Respectful.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Be Respectful</a:t>
            </a:r>
          </a:p>
          <a:p>
            <a:r>
              <a:rPr lang="en-GB" dirty="0"/>
              <a:t>Keep voices quiet so as not to disturb others</a:t>
            </a:r>
          </a:p>
          <a:p>
            <a:r>
              <a:rPr lang="en-GB" dirty="0"/>
              <a:t>Take all litter home with you</a:t>
            </a:r>
          </a:p>
          <a:p>
            <a:r>
              <a:rPr lang="en-GB" dirty="0"/>
              <a:t>Leave nature as you found it</a:t>
            </a:r>
          </a:p>
          <a:p>
            <a:r>
              <a:rPr lang="en-GB" dirty="0"/>
              <a:t>Look after any equipment</a:t>
            </a:r>
          </a:p>
          <a:p>
            <a:r>
              <a:rPr lang="en-GB" dirty="0"/>
              <a:t>Be supportive and encouraging of others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32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50" y="2463800"/>
            <a:ext cx="11179015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We will experience loads of new things and have a great residential.</a:t>
            </a:r>
            <a:br>
              <a:rPr lang="en-GB" dirty="0"/>
            </a:br>
            <a:br>
              <a:rPr lang="en-GB" dirty="0"/>
            </a:br>
            <a:r>
              <a:rPr lang="en-GB" sz="4000" dirty="0"/>
              <a:t>Please think about who you would like to share your bunkhouse tent with and write down 3 names on the piece of paper.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46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852" y="-252615"/>
            <a:ext cx="9144000" cy="1193800"/>
          </a:xfrm>
        </p:spPr>
        <p:txBody>
          <a:bodyPr>
            <a:normAutofit/>
          </a:bodyPr>
          <a:lstStyle/>
          <a:p>
            <a:r>
              <a:rPr lang="en-GB" dirty="0"/>
              <a:t>Timings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FEE891-097A-4DBD-8C14-5EC504981064}"/>
              </a:ext>
            </a:extLst>
          </p:cNvPr>
          <p:cNvSpPr txBox="1">
            <a:spLocks/>
          </p:cNvSpPr>
          <p:nvPr/>
        </p:nvSpPr>
        <p:spPr>
          <a:xfrm>
            <a:off x="143934" y="780318"/>
            <a:ext cx="10457272" cy="2843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/>
              <a:t>Monday 1</a:t>
            </a:r>
            <a:r>
              <a:rPr lang="en-GB" sz="3600" baseline="30000" dirty="0"/>
              <a:t>st</a:t>
            </a:r>
            <a:r>
              <a:rPr lang="en-GB" sz="3600" dirty="0"/>
              <a:t> July – Wednesday 3</a:t>
            </a:r>
            <a:r>
              <a:rPr lang="en-GB" sz="3600" baseline="30000" dirty="0"/>
              <a:t>rd</a:t>
            </a:r>
            <a:r>
              <a:rPr lang="en-GB" sz="3600" dirty="0"/>
              <a:t> July</a:t>
            </a:r>
          </a:p>
          <a:p>
            <a:pPr algn="l"/>
            <a:endParaRPr lang="en-GB" sz="3600" dirty="0"/>
          </a:p>
          <a:p>
            <a:pPr algn="l"/>
            <a:r>
              <a:rPr lang="en-GB" sz="3600" dirty="0"/>
              <a:t>Arrive at school with all your kit at the usual time and we will return a little earlier than the end of the school day and children can be collected from 2:00pm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AEB21D-FBAC-4ECD-B2FD-C2C210C3C1E6}"/>
              </a:ext>
            </a:extLst>
          </p:cNvPr>
          <p:cNvSpPr txBox="1">
            <a:spLocks/>
          </p:cNvSpPr>
          <p:nvPr/>
        </p:nvSpPr>
        <p:spPr>
          <a:xfrm>
            <a:off x="143934" y="3557384"/>
            <a:ext cx="10457272" cy="2843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ADA48-9C09-46A0-BAA1-DC5E1BE80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0852" y="3911599"/>
            <a:ext cx="8221450" cy="26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060C7-24A5-4D53-9F61-BEF21F832258}"/>
              </a:ext>
            </a:extLst>
          </p:cNvPr>
          <p:cNvSpPr txBox="1"/>
          <p:nvPr/>
        </p:nvSpPr>
        <p:spPr>
          <a:xfrm>
            <a:off x="-575733" y="-169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3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558" y="138234"/>
            <a:ext cx="9144000" cy="1193800"/>
          </a:xfrm>
        </p:spPr>
        <p:txBody>
          <a:bodyPr>
            <a:normAutofit/>
          </a:bodyPr>
          <a:lstStyle/>
          <a:p>
            <a:r>
              <a:rPr lang="en-GB" dirty="0"/>
              <a:t>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8E688-E868-45CA-A3C5-A896CE59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" y="54247"/>
            <a:ext cx="4867954" cy="4515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04320-4A11-4B15-82E5-85F39EAB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528" y="138234"/>
            <a:ext cx="4182059" cy="3143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B2F58-2407-485D-A82F-881A6992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10" y="4623974"/>
            <a:ext cx="5220429" cy="2095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8A903-075B-426D-B698-4B97511F4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47" y="3429000"/>
            <a:ext cx="4362422" cy="31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5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993" y="-177569"/>
            <a:ext cx="9144000" cy="1193800"/>
          </a:xfrm>
        </p:spPr>
        <p:txBody>
          <a:bodyPr>
            <a:normAutofit/>
          </a:bodyPr>
          <a:lstStyle/>
          <a:p>
            <a:r>
              <a:rPr lang="en-GB" dirty="0"/>
              <a:t>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B2F58-2407-485D-A82F-881A6992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277" y="4637656"/>
            <a:ext cx="5220429" cy="209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120A9-F521-469D-966E-FEE0BE60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46" y="230711"/>
            <a:ext cx="3399493" cy="2621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A8F99-08F6-4723-8549-66B5AF979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7" y="424897"/>
            <a:ext cx="5096586" cy="2172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ED6C5-7D44-48EC-A86E-03C6BDFD4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4" y="4661502"/>
            <a:ext cx="5915851" cy="2105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51EC5-34B4-4094-BE84-5A6465507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527" y="2450213"/>
            <a:ext cx="5668166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615" y="-134082"/>
            <a:ext cx="9144000" cy="1193800"/>
          </a:xfrm>
        </p:spPr>
        <p:txBody>
          <a:bodyPr>
            <a:normAutofit/>
          </a:bodyPr>
          <a:lstStyle/>
          <a:p>
            <a:r>
              <a:rPr lang="en-GB" dirty="0"/>
              <a:t>Accommodation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1C12C-4845-491C-91A6-1E9305C0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27" y="1059718"/>
            <a:ext cx="4001058" cy="5620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B61CE-9D7F-4E1B-9495-4C434B7A3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3" t="6848" r="7880" b="10914"/>
          <a:stretch/>
        </p:blipFill>
        <p:spPr>
          <a:xfrm>
            <a:off x="157513" y="4257410"/>
            <a:ext cx="3864154" cy="2481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490157-15C5-44F2-A627-0129FD1D965C}"/>
              </a:ext>
            </a:extLst>
          </p:cNvPr>
          <p:cNvSpPr txBox="1"/>
          <p:nvPr/>
        </p:nvSpPr>
        <p:spPr>
          <a:xfrm>
            <a:off x="83000" y="846891"/>
            <a:ext cx="79518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SLEEPING UP TO 12 CHILDREN, OUR BUNKHOUSES OFFER A HUGE 30M</a:t>
            </a:r>
            <a:r>
              <a:rPr lang="en-GB" sz="2000" b="0" i="0" baseline="300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2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 OF LIGHT AND AIRY SPACE TO MOVE AROUND IN. EACH BED IS OFF THE GROUND, MEANING A WARMER AND DRYER SLEEPING EXPERIENCE FOR ALL GUESTS, WITH MATTRESSES COVERED WITH A HYGIENIC WIPE CLEAN MATERIAL. UNLIKE MOST TRADITIONAL TENTS, YOU’LL FIND LOTS OF SPACE FOR KIT STORAGE AND CUSHIONED RUBBER FLOORING, ENSURING A SOFT AND COMFORTABLE UNDERFOOT EXPERIENCE.</a:t>
            </a:r>
            <a:endParaRPr lang="en-GB" sz="2000" dirty="0"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3E17F-2998-4546-B3DD-7E6804E82C51}"/>
              </a:ext>
            </a:extLst>
          </p:cNvPr>
          <p:cNvSpPr txBox="1"/>
          <p:nvPr/>
        </p:nvSpPr>
        <p:spPr>
          <a:xfrm>
            <a:off x="3635606" y="2613392"/>
            <a:ext cx="76020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000" b="1" i="0" dirty="0">
                <a:solidFill>
                  <a:srgbClr val="008AAD"/>
                </a:solidFill>
                <a:effectLst/>
                <a:latin typeface="Bahnschrift Condensed" panose="020B0502040204020203" pitchFamily="34" charset="0"/>
              </a:rPr>
              <a:t>ADDITIONAL FEATURES INCLUDE:</a:t>
            </a:r>
            <a:endParaRPr lang="en-GB" sz="2000" b="0" i="0" dirty="0">
              <a:solidFill>
                <a:srgbClr val="000000"/>
              </a:solidFill>
              <a:effectLst/>
              <a:latin typeface="Bahnschrift Condensed" panose="020B0502040204020203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LOW LEVEL LIGHTING</a:t>
            </a: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HEADSPACE TO SIT ON THE BEDS AND CHILL</a:t>
            </a: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LARGER BED THAN STANDARD CAMP BED </a:t>
            </a: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SHOE RACK (TO KEEP THE FLOOR NICE AND CLEAN!)</a:t>
            </a:r>
          </a:p>
        </p:txBody>
      </p:sp>
    </p:spTree>
    <p:extLst>
      <p:ext uri="{BB962C8B-B14F-4D97-AF65-F5344CB8AC3E}">
        <p14:creationId xmlns:p14="http://schemas.microsoft.com/office/powerpoint/2010/main" val="257966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C17A45-C9E2-660E-12B8-3320196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2" t="18093" r="15448" b="26780"/>
          <a:stretch/>
        </p:blipFill>
        <p:spPr>
          <a:xfrm>
            <a:off x="-101627" y="-207544"/>
            <a:ext cx="12395250" cy="7217945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AC57B-E0F1-01D4-34D2-D586FFA2B45E}"/>
              </a:ext>
            </a:extLst>
          </p:cNvPr>
          <p:cNvSpPr txBox="1"/>
          <p:nvPr/>
        </p:nvSpPr>
        <p:spPr>
          <a:xfrm>
            <a:off x="790754" y="441908"/>
            <a:ext cx="10610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NIGHTTIME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072A3-7BBE-5E9F-C13E-D6C37D048EA4}"/>
              </a:ext>
            </a:extLst>
          </p:cNvPr>
          <p:cNvSpPr/>
          <p:nvPr/>
        </p:nvSpPr>
        <p:spPr>
          <a:xfrm>
            <a:off x="721945" y="1549904"/>
            <a:ext cx="10748103" cy="4239667"/>
          </a:xfrm>
          <a:prstGeom prst="rect">
            <a:avLst/>
          </a:prstGeom>
          <a:solidFill>
            <a:srgbClr val="0087AB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16C1E-8212-5A49-B9F0-4C2B58EB50E6}"/>
              </a:ext>
            </a:extLst>
          </p:cNvPr>
          <p:cNvSpPr/>
          <p:nvPr/>
        </p:nvSpPr>
        <p:spPr>
          <a:xfrm>
            <a:off x="-203250" y="-207544"/>
            <a:ext cx="12598497" cy="405176"/>
          </a:xfrm>
          <a:prstGeom prst="rect">
            <a:avLst/>
          </a:prstGeom>
          <a:solidFill>
            <a:srgbClr val="0087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97F7D-2D88-FBA2-AB29-6FA164075ABE}"/>
              </a:ext>
            </a:extLst>
          </p:cNvPr>
          <p:cNvSpPr txBox="1"/>
          <p:nvPr/>
        </p:nvSpPr>
        <p:spPr>
          <a:xfrm>
            <a:off x="950385" y="1745239"/>
            <a:ext cx="102912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CENTRE WILL BE SECURED EVERY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 MEMBER OF THE PORTHPEAN OUTDOOR TEAM WILL BE AT THE CENTRE OVER 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THEY WILL HAVE AN ENHANCED DBS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THEY WILL BE FULLY TRAINED IN OUR SAFEGUARDING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THEY WILL BE AVAILABLE SHOULD THEY BE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CENTRE HAS SECURE BOUNDARIES (SLEEPWALKERS WILL HAVE A SAFE AREA FOR NIGHTTIME STROLLS!</a:t>
            </a:r>
          </a:p>
          <a:p>
            <a:endParaRPr lang="en-GB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C138F-C334-C351-1E22-015AFCE9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261" y="5312803"/>
            <a:ext cx="1386782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5747" y="-72640"/>
            <a:ext cx="4049463" cy="1193800"/>
          </a:xfrm>
        </p:spPr>
        <p:txBody>
          <a:bodyPr>
            <a:normAutofit/>
          </a:bodyPr>
          <a:lstStyle/>
          <a:p>
            <a:r>
              <a:rPr lang="en-GB" dirty="0"/>
              <a:t>Food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DAD6E-18A2-48E3-B301-4F9E18C5CD0C}"/>
              </a:ext>
            </a:extLst>
          </p:cNvPr>
          <p:cNvSpPr txBox="1"/>
          <p:nvPr/>
        </p:nvSpPr>
        <p:spPr>
          <a:xfrm>
            <a:off x="84667" y="939917"/>
            <a:ext cx="12166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OUR CATERING TEAM ENSURE OUR GUESTS ARE WELL FED WITH DELICIOUS, ENERGY PACKED MEALS TO PREPARE THEM FOR THE ADVENTURES AHEAD.</a:t>
            </a:r>
          </a:p>
          <a:p>
            <a:pPr algn="l" fontAlgn="base"/>
            <a:endParaRPr lang="en-GB" sz="2400" i="0" dirty="0">
              <a:solidFill>
                <a:srgbClr val="000000"/>
              </a:solidFill>
              <a:effectLst/>
              <a:latin typeface="Bahnschrift Condensed" panose="020B0502040204020203" pitchFamily="34" charset="0"/>
            </a:endParaRPr>
          </a:p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ALL RESIDENTIAL PACKAGES INCLUDE A COOKED BREAKFAST EACH MORNING, LUNCH ON EACH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FULL DAY </a:t>
            </a:r>
            <a:r>
              <a:rPr lang="en-GB" sz="240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AND ON YOUR DAY OF DEPARTURE, AND EVENING MEALS WITH A MAIN COURSE AND DESSERT.</a:t>
            </a:r>
          </a:p>
          <a:p>
            <a:pPr algn="l" fontAlgn="base"/>
            <a:endParaRPr lang="en-GB" sz="2400" i="0" dirty="0">
              <a:solidFill>
                <a:srgbClr val="000000"/>
              </a:solidFill>
              <a:effectLst/>
              <a:latin typeface="Bahnschrift Condensed" panose="020B0502040204020203" pitchFamily="34" charset="0"/>
            </a:endParaRPr>
          </a:p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AS MUCH FOOD AS POSSIBLE IS HOMECOOKED BY OUR AMAZING CATERING TEAM, SERVED FROM OUR FULLY-EQUIPPED COMMERCIAL CATERING KITCHEN.</a:t>
            </a:r>
          </a:p>
          <a:p>
            <a:pPr algn="l" fontAlgn="base"/>
            <a:endParaRPr lang="en-GB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BC393-D4CB-4D32-924F-6BF72641F79B}"/>
              </a:ext>
            </a:extLst>
          </p:cNvPr>
          <p:cNvSpPr txBox="1"/>
          <p:nvPr/>
        </p:nvSpPr>
        <p:spPr>
          <a:xfrm>
            <a:off x="84667" y="4313904"/>
            <a:ext cx="10610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DIETARY REQUESTS ARE ACCOMMODATED WITH ADVANCE NOTICE. WE WILL WORK WITH </a:t>
            </a:r>
            <a:r>
              <a:rPr lang="en-GB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SCHOOL, IN COLLABORATION WITH THE LEAD TEACHER,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TO CAPTURE ALL FOOD ALLERGIES AND DIETARY NEEDS TO ENSURE EVERYONE IS HAPPY AND ENERGISED DURING THEIR STAY.</a:t>
            </a:r>
          </a:p>
        </p:txBody>
      </p:sp>
    </p:spTree>
    <p:extLst>
      <p:ext uri="{BB962C8B-B14F-4D97-AF65-F5344CB8AC3E}">
        <p14:creationId xmlns:p14="http://schemas.microsoft.com/office/powerpoint/2010/main" val="253210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5747" y="-72640"/>
            <a:ext cx="4049463" cy="1193800"/>
          </a:xfrm>
        </p:spPr>
        <p:txBody>
          <a:bodyPr>
            <a:normAutofit/>
          </a:bodyPr>
          <a:lstStyle/>
          <a:p>
            <a:r>
              <a:rPr lang="en-GB" dirty="0"/>
              <a:t>Food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86BB5-1E8D-487B-A658-0F219378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47" y="4266527"/>
            <a:ext cx="6020640" cy="2067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7B3C6-6478-4ADC-8E78-6A978680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16" y="412018"/>
            <a:ext cx="8002467" cy="3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615" y="-134082"/>
            <a:ext cx="9144000" cy="1193800"/>
          </a:xfrm>
        </p:spPr>
        <p:txBody>
          <a:bodyPr>
            <a:normAutofit/>
          </a:bodyPr>
          <a:lstStyle/>
          <a:p>
            <a:r>
              <a:rPr lang="en-GB" dirty="0"/>
              <a:t>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F423C-55AB-40D4-8B13-449D292EC4D9}"/>
              </a:ext>
            </a:extLst>
          </p:cNvPr>
          <p:cNvSpPr txBox="1"/>
          <p:nvPr/>
        </p:nvSpPr>
        <p:spPr>
          <a:xfrm>
            <a:off x="790755" y="2699313"/>
            <a:ext cx="106104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200" dirty="0">
                <a:latin typeface="Bahnschrift Condensed" panose="020B0502040204020203" pitchFamily="34" charset="0"/>
              </a:rPr>
              <a:t>WE ASK ALL CHILDREN TO LEAVE THEIR PHONES/SCREENS AT HOME. THIS IS TIME TO CONNECT WITH FRIENDS, TEACHERS, AND THE OUTDOORS.</a:t>
            </a:r>
          </a:p>
          <a:p>
            <a:pPr fontAlgn="base"/>
            <a:endParaRPr lang="en-GB" sz="2200" cap="all" dirty="0">
              <a:latin typeface="Bahnschrift Condensed" panose="020B0502040204020203" pitchFamily="34" charset="0"/>
            </a:endParaRPr>
          </a:p>
          <a:p>
            <a:pPr fontAlgn="base"/>
            <a:r>
              <a:rPr lang="en-GB" sz="2200" cap="all" dirty="0">
                <a:latin typeface="Bahnschrift Condensed" panose="020B0502040204020203" pitchFamily="34" charset="0"/>
              </a:rPr>
              <a:t>Please do not bring any sentimental items, and expect clothing and footwear to get A LITTLE BIT messy!</a:t>
            </a:r>
          </a:p>
          <a:p>
            <a:pPr fontAlgn="base"/>
            <a:endParaRPr lang="en-GB" sz="2200" cap="all" dirty="0">
              <a:latin typeface="Bahnschrift Condensed" panose="020B0502040204020203" pitchFamily="34" charset="0"/>
            </a:endParaRPr>
          </a:p>
          <a:p>
            <a:pPr fontAlgn="base"/>
            <a:r>
              <a:rPr lang="en-GB" sz="2200" cap="all" dirty="0">
                <a:latin typeface="Bahnschrift Condensed" panose="020B0502040204020203" pitchFamily="34" charset="0"/>
              </a:rPr>
              <a:t>We can store any required medical equipment or medicines in the boardroom or in the teacher camping pod, if necessary.</a:t>
            </a:r>
          </a:p>
          <a:p>
            <a:pPr fontAlgn="base"/>
            <a:endParaRPr lang="en-GB" sz="2200" cap="all" dirty="0">
              <a:latin typeface="Bahnschrift Condensed" panose="020B0502040204020203" pitchFamily="34" charset="0"/>
            </a:endParaRPr>
          </a:p>
          <a:p>
            <a:pPr fontAlgn="base"/>
            <a:r>
              <a:rPr lang="en-GB" sz="2200" cap="all" dirty="0">
                <a:latin typeface="Bahnschrift Condensed" panose="020B0502040204020203" pitchFamily="34" charset="0"/>
              </a:rPr>
              <a:t>Any lost property will be stored at the centre for collection for a period of 28-days after your stay. </a:t>
            </a:r>
            <a:endParaRPr lang="en-GB" sz="2200" dirty="0">
              <a:latin typeface="Bahnschrif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F09EE-CF87-4654-809C-360750861C93}"/>
              </a:ext>
            </a:extLst>
          </p:cNvPr>
          <p:cNvSpPr txBox="1"/>
          <p:nvPr/>
        </p:nvSpPr>
        <p:spPr>
          <a:xfrm>
            <a:off x="528288" y="1059718"/>
            <a:ext cx="10610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Bahnschrift Condensed" panose="020B0502040204020203" pitchFamily="34" charset="0"/>
              </a:rPr>
              <a:t>WHAT TO BRING WITH YOU</a:t>
            </a:r>
          </a:p>
        </p:txBody>
      </p:sp>
    </p:spTree>
    <p:extLst>
      <p:ext uri="{BB962C8B-B14F-4D97-AF65-F5344CB8AC3E}">
        <p14:creationId xmlns:p14="http://schemas.microsoft.com/office/powerpoint/2010/main" val="185862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598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Bahnschrift Condensed</vt:lpstr>
      <vt:lpstr>Calibri</vt:lpstr>
      <vt:lpstr>Calibri Light</vt:lpstr>
      <vt:lpstr>Office Theme</vt:lpstr>
      <vt:lpstr>Year 4 Residential Porthpean oec</vt:lpstr>
      <vt:lpstr>Timings</vt:lpstr>
      <vt:lpstr>Activities</vt:lpstr>
      <vt:lpstr>Activities</vt:lpstr>
      <vt:lpstr>Accommodation</vt:lpstr>
      <vt:lpstr>PowerPoint Presentation</vt:lpstr>
      <vt:lpstr>Food</vt:lpstr>
      <vt:lpstr>Food</vt:lpstr>
      <vt:lpstr>Kit</vt:lpstr>
      <vt:lpstr>Kit</vt:lpstr>
      <vt:lpstr>PowerPoint Presentation</vt:lpstr>
      <vt:lpstr>PowerPoint Presentation</vt:lpstr>
      <vt:lpstr>Be Safe, Be Ready, Be Respectful.</vt:lpstr>
      <vt:lpstr>Be Safe, Be Ready, Be Respectful.</vt:lpstr>
      <vt:lpstr>Be Safe, Be Ready, Be Respectful.</vt:lpstr>
      <vt:lpstr>We will experience loads of new things and have a great residential.  Please think about who you would like to share your bunkhouse tent with and write down 3 names on the piece of paper.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Trip to Pentire</dc:title>
  <dc:creator>Jonathan Langton</dc:creator>
  <cp:lastModifiedBy>Jonathan Langton (Wadebridge Primary)</cp:lastModifiedBy>
  <cp:revision>13</cp:revision>
  <dcterms:created xsi:type="dcterms:W3CDTF">2022-09-22T14:05:41Z</dcterms:created>
  <dcterms:modified xsi:type="dcterms:W3CDTF">2024-05-02T10:27:01Z</dcterms:modified>
</cp:coreProperties>
</file>