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handoutMasterIdLst>
    <p:handoutMasterId r:id="rId21"/>
  </p:handoutMasterIdLst>
  <p:sldIdLst>
    <p:sldId id="276" r:id="rId5"/>
    <p:sldId id="256" r:id="rId6"/>
    <p:sldId id="269" r:id="rId7"/>
    <p:sldId id="277" r:id="rId8"/>
    <p:sldId id="278" r:id="rId9"/>
    <p:sldId id="264" r:id="rId10"/>
    <p:sldId id="273" r:id="rId11"/>
    <p:sldId id="272" r:id="rId12"/>
    <p:sldId id="261" r:id="rId13"/>
    <p:sldId id="271" r:id="rId14"/>
    <p:sldId id="274" r:id="rId15"/>
    <p:sldId id="268" r:id="rId16"/>
    <p:sldId id="275" r:id="rId17"/>
    <p:sldId id="279" r:id="rId18"/>
    <p:sldId id="263" r:id="rId19"/>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09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CAB69E-0FDD-40D9-4D75-EB0E257A2165}" v="7" dt="2023-09-12T20:06:29.101"/>
    <p1510:client id="{DF9D307A-51F0-DF52-440A-1184FDCD4A47}" v="6" dt="2023-09-13T13:53:46.6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98" d="100"/>
          <a:sy n="98" d="100"/>
        </p:scale>
        <p:origin x="110"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099C20C-A03F-4B89-85C0-0A15800A52CA}" type="datetimeFigureOut">
              <a:rPr lang="en-GB" smtClean="0"/>
              <a:t>14/09/2023</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7D890A17-C5B6-42D2-9823-117D047F76B6}" type="slidenum">
              <a:rPr lang="en-GB" smtClean="0"/>
              <a:t>‹#›</a:t>
            </a:fld>
            <a:endParaRPr lang="en-GB"/>
          </a:p>
        </p:txBody>
      </p:sp>
    </p:spTree>
    <p:extLst>
      <p:ext uri="{BB962C8B-B14F-4D97-AF65-F5344CB8AC3E}">
        <p14:creationId xmlns:p14="http://schemas.microsoft.com/office/powerpoint/2010/main" val="17033873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135D918F-BC34-4A6D-85CE-43A54E28127D}" type="datetimeFigureOut">
              <a:rPr lang="en-GB" smtClean="0"/>
              <a:t>14/09/2023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1D500646-5C17-4F59-A1B8-6CBAC255E1DA}" type="slidenum">
              <a:rPr lang="en-GB" smtClean="0"/>
              <a:t>‹#›</a:t>
            </a:fld>
            <a:endParaRPr lang="en-GB"/>
          </a:p>
        </p:txBody>
      </p:sp>
    </p:spTree>
    <p:extLst>
      <p:ext uri="{BB962C8B-B14F-4D97-AF65-F5344CB8AC3E}">
        <p14:creationId xmlns:p14="http://schemas.microsoft.com/office/powerpoint/2010/main" val="3119265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GB"/>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7" name="Date Placeholder 6"/>
          <p:cNvSpPr>
            <a:spLocks noGrp="1"/>
          </p:cNvSpPr>
          <p:nvPr>
            <p:ph type="dt" sz="half" idx="10"/>
          </p:nvPr>
        </p:nvSpPr>
        <p:spPr/>
        <p:txBody>
          <a:bodyPr/>
          <a:lstStyle/>
          <a:p>
            <a:fld id="{142A5DF3-4F9F-4744-BAC5-79762989B4DA}" type="datetimeFigureOut">
              <a:rPr lang="en-GB" smtClean="0"/>
              <a:t>14/09/2023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9714293-3224-4E75-838B-A137F54D25B0}" type="slidenum">
              <a:rPr lang="en-GB" smtClean="0"/>
              <a:t>‹#›</a:t>
            </a:fld>
            <a:endParaRPr lang="en-GB"/>
          </a:p>
        </p:txBody>
      </p:sp>
    </p:spTree>
    <p:extLst>
      <p:ext uri="{BB962C8B-B14F-4D97-AF65-F5344CB8AC3E}">
        <p14:creationId xmlns:p14="http://schemas.microsoft.com/office/powerpoint/2010/main" val="387370705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42A5DF3-4F9F-4744-BAC5-79762989B4DA}" type="datetimeFigureOut">
              <a:rPr lang="en-GB" smtClean="0"/>
              <a:t>14/09/2023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714293-3224-4E75-838B-A137F54D25B0}" type="slidenum">
              <a:rPr lang="en-GB" smtClean="0"/>
              <a:t>‹#›</a:t>
            </a:fld>
            <a:endParaRPr lang="en-GB"/>
          </a:p>
        </p:txBody>
      </p:sp>
    </p:spTree>
    <p:extLst>
      <p:ext uri="{BB962C8B-B14F-4D97-AF65-F5344CB8AC3E}">
        <p14:creationId xmlns:p14="http://schemas.microsoft.com/office/powerpoint/2010/main" val="278557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42A5DF3-4F9F-4744-BAC5-79762989B4DA}" type="datetimeFigureOut">
              <a:rPr lang="en-GB" smtClean="0"/>
              <a:t>14/09/2023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714293-3224-4E75-838B-A137F54D25B0}" type="slidenum">
              <a:rPr lang="en-GB" smtClean="0"/>
              <a:t>‹#›</a:t>
            </a:fld>
            <a:endParaRPr lang="en-GB"/>
          </a:p>
        </p:txBody>
      </p:sp>
    </p:spTree>
    <p:extLst>
      <p:ext uri="{BB962C8B-B14F-4D97-AF65-F5344CB8AC3E}">
        <p14:creationId xmlns:p14="http://schemas.microsoft.com/office/powerpoint/2010/main" val="575268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142A5DF3-4F9F-4744-BAC5-79762989B4DA}" type="datetimeFigureOut">
              <a:rPr lang="en-GB" smtClean="0"/>
              <a:t>14/09/2023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9714293-3224-4E75-838B-A137F54D25B0}" type="slidenum">
              <a:rPr lang="en-GB" smtClean="0"/>
              <a:t>‹#›</a:t>
            </a:fld>
            <a:endParaRPr lang="en-GB"/>
          </a:p>
        </p:txBody>
      </p:sp>
    </p:spTree>
    <p:extLst>
      <p:ext uri="{BB962C8B-B14F-4D97-AF65-F5344CB8AC3E}">
        <p14:creationId xmlns:p14="http://schemas.microsoft.com/office/powerpoint/2010/main" val="979713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GB"/>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7" name="Date Placeholder 6"/>
          <p:cNvSpPr>
            <a:spLocks noGrp="1"/>
          </p:cNvSpPr>
          <p:nvPr>
            <p:ph type="dt" sz="half" idx="10"/>
          </p:nvPr>
        </p:nvSpPr>
        <p:spPr/>
        <p:txBody>
          <a:bodyPr/>
          <a:lstStyle/>
          <a:p>
            <a:fld id="{142A5DF3-4F9F-4744-BAC5-79762989B4DA}" type="datetimeFigureOut">
              <a:rPr lang="en-GB" smtClean="0"/>
              <a:t>14/09/2023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9714293-3224-4E75-838B-A137F54D25B0}" type="slidenum">
              <a:rPr lang="en-GB" smtClean="0"/>
              <a:t>‹#›</a:t>
            </a:fld>
            <a:endParaRPr lang="en-GB"/>
          </a:p>
        </p:txBody>
      </p:sp>
    </p:spTree>
    <p:extLst>
      <p:ext uri="{BB962C8B-B14F-4D97-AF65-F5344CB8AC3E}">
        <p14:creationId xmlns:p14="http://schemas.microsoft.com/office/powerpoint/2010/main" val="390536817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Date Placeholder 7"/>
          <p:cNvSpPr>
            <a:spLocks noGrp="1"/>
          </p:cNvSpPr>
          <p:nvPr>
            <p:ph type="dt" sz="half" idx="10"/>
          </p:nvPr>
        </p:nvSpPr>
        <p:spPr/>
        <p:txBody>
          <a:bodyPr/>
          <a:lstStyle/>
          <a:p>
            <a:fld id="{142A5DF3-4F9F-4744-BAC5-79762989B4DA}" type="datetimeFigureOut">
              <a:rPr lang="en-GB" smtClean="0"/>
              <a:t>14/09/2023</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C9714293-3224-4E75-838B-A137F54D25B0}" type="slidenum">
              <a:rPr lang="en-GB" smtClean="0"/>
              <a:t>‹#›</a:t>
            </a:fld>
            <a:endParaRPr lang="en-GB"/>
          </a:p>
        </p:txBody>
      </p:sp>
    </p:spTree>
    <p:extLst>
      <p:ext uri="{BB962C8B-B14F-4D97-AF65-F5344CB8AC3E}">
        <p14:creationId xmlns:p14="http://schemas.microsoft.com/office/powerpoint/2010/main" val="2986912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7" name="Date Placeholder 6"/>
          <p:cNvSpPr>
            <a:spLocks noGrp="1"/>
          </p:cNvSpPr>
          <p:nvPr>
            <p:ph type="dt" sz="half" idx="10"/>
          </p:nvPr>
        </p:nvSpPr>
        <p:spPr/>
        <p:txBody>
          <a:bodyPr/>
          <a:lstStyle/>
          <a:p>
            <a:fld id="{142A5DF3-4F9F-4744-BAC5-79762989B4DA}" type="datetimeFigureOut">
              <a:rPr lang="en-GB" smtClean="0"/>
              <a:t>14/09/2023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9714293-3224-4E75-838B-A137F54D25B0}" type="slidenum">
              <a:rPr lang="en-GB" smtClean="0"/>
              <a:t>‹#›</a:t>
            </a:fld>
            <a:endParaRPr lang="en-GB"/>
          </a:p>
        </p:txBody>
      </p:sp>
      <p:sp>
        <p:nvSpPr>
          <p:cNvPr id="10" name="Title 9"/>
          <p:cNvSpPr>
            <a:spLocks noGrp="1"/>
          </p:cNvSpPr>
          <p:nvPr>
            <p:ph type="title"/>
          </p:nvPr>
        </p:nvSpPr>
        <p:spPr/>
        <p:txBody>
          <a:bodyPr/>
          <a:lstStyle/>
          <a:p>
            <a:r>
              <a:rPr lang="en-GB"/>
              <a:t>Click to edit Master title style</a:t>
            </a:r>
            <a:endParaRPr lang="en-US" dirty="0"/>
          </a:p>
        </p:txBody>
      </p:sp>
    </p:spTree>
    <p:extLst>
      <p:ext uri="{BB962C8B-B14F-4D97-AF65-F5344CB8AC3E}">
        <p14:creationId xmlns:p14="http://schemas.microsoft.com/office/powerpoint/2010/main" val="93161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142A5DF3-4F9F-4744-BAC5-79762989B4DA}" type="datetimeFigureOut">
              <a:rPr lang="en-GB" smtClean="0"/>
              <a:t>14/09/2023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9714293-3224-4E75-838B-A137F54D25B0}" type="slidenum">
              <a:rPr lang="en-GB" smtClean="0"/>
              <a:t>‹#›</a:t>
            </a:fld>
            <a:endParaRPr lang="en-GB"/>
          </a:p>
        </p:txBody>
      </p:sp>
    </p:spTree>
    <p:extLst>
      <p:ext uri="{BB962C8B-B14F-4D97-AF65-F5344CB8AC3E}">
        <p14:creationId xmlns:p14="http://schemas.microsoft.com/office/powerpoint/2010/main" val="3813160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2A5DF3-4F9F-4744-BAC5-79762989B4DA}" type="datetimeFigureOut">
              <a:rPr lang="en-GB" smtClean="0"/>
              <a:t>14/09/2023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9714293-3224-4E75-838B-A137F54D25B0}" type="slidenum">
              <a:rPr lang="en-GB" smtClean="0"/>
              <a:t>‹#›</a:t>
            </a:fld>
            <a:endParaRPr lang="en-GB"/>
          </a:p>
        </p:txBody>
      </p:sp>
    </p:spTree>
    <p:extLst>
      <p:ext uri="{BB962C8B-B14F-4D97-AF65-F5344CB8AC3E}">
        <p14:creationId xmlns:p14="http://schemas.microsoft.com/office/powerpoint/2010/main" val="1632410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GB"/>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9" name="Date Placeholder 8"/>
          <p:cNvSpPr>
            <a:spLocks noGrp="1"/>
          </p:cNvSpPr>
          <p:nvPr>
            <p:ph type="dt" sz="half" idx="10"/>
          </p:nvPr>
        </p:nvSpPr>
        <p:spPr/>
        <p:txBody>
          <a:bodyPr/>
          <a:lstStyle/>
          <a:p>
            <a:fld id="{142A5DF3-4F9F-4744-BAC5-79762989B4DA}" type="datetimeFigureOut">
              <a:rPr lang="en-GB" smtClean="0"/>
              <a:t>14/09/2023</a:t>
            </a:fld>
            <a:endParaRPr lang="en-GB"/>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GB"/>
          </a:p>
        </p:txBody>
      </p:sp>
      <p:sp>
        <p:nvSpPr>
          <p:cNvPr id="11" name="Slide Number Placeholder 10"/>
          <p:cNvSpPr>
            <a:spLocks noGrp="1"/>
          </p:cNvSpPr>
          <p:nvPr>
            <p:ph type="sldNum" sz="quarter" idx="12"/>
          </p:nvPr>
        </p:nvSpPr>
        <p:spPr/>
        <p:txBody>
          <a:bodyPr/>
          <a:lstStyle/>
          <a:p>
            <a:fld id="{C9714293-3224-4E75-838B-A137F54D25B0}" type="slidenum">
              <a:rPr lang="en-GB" smtClean="0"/>
              <a:t>‹#›</a:t>
            </a:fld>
            <a:endParaRPr lang="en-GB"/>
          </a:p>
        </p:txBody>
      </p:sp>
    </p:spTree>
    <p:extLst>
      <p:ext uri="{BB962C8B-B14F-4D97-AF65-F5344CB8AC3E}">
        <p14:creationId xmlns:p14="http://schemas.microsoft.com/office/powerpoint/2010/main" val="531574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GB"/>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142A5DF3-4F9F-4744-BAC5-79762989B4DA}" type="datetimeFigureOut">
              <a:rPr lang="en-GB" smtClean="0"/>
              <a:t>14/09/2023</a:t>
            </a:fld>
            <a:endParaRPr lang="en-GB"/>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GB"/>
          </a:p>
        </p:txBody>
      </p:sp>
      <p:sp>
        <p:nvSpPr>
          <p:cNvPr id="10" name="Slide Number Placeholder 9"/>
          <p:cNvSpPr>
            <a:spLocks noGrp="1"/>
          </p:cNvSpPr>
          <p:nvPr>
            <p:ph type="sldNum" sz="quarter" idx="12"/>
          </p:nvPr>
        </p:nvSpPr>
        <p:spPr/>
        <p:txBody>
          <a:bodyPr/>
          <a:lstStyle/>
          <a:p>
            <a:fld id="{C9714293-3224-4E75-838B-A137F54D25B0}" type="slidenum">
              <a:rPr lang="en-GB" smtClean="0"/>
              <a:t>‹#›</a:t>
            </a:fld>
            <a:endParaRPr lang="en-GB"/>
          </a:p>
        </p:txBody>
      </p:sp>
    </p:spTree>
    <p:extLst>
      <p:ext uri="{BB962C8B-B14F-4D97-AF65-F5344CB8AC3E}">
        <p14:creationId xmlns:p14="http://schemas.microsoft.com/office/powerpoint/2010/main" val="2708075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42A5DF3-4F9F-4744-BAC5-79762989B4DA}" type="datetimeFigureOut">
              <a:rPr lang="en-GB" smtClean="0"/>
              <a:t>14/09/2023</a:t>
            </a:fld>
            <a:endParaRPr lang="en-GB"/>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GB"/>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C9714293-3224-4E75-838B-A137F54D25B0}" type="slidenum">
              <a:rPr lang="en-GB" smtClean="0"/>
              <a:t>‹#›</a:t>
            </a:fld>
            <a:endParaRPr lang="en-GB"/>
          </a:p>
        </p:txBody>
      </p:sp>
    </p:spTree>
    <p:extLst>
      <p:ext uri="{BB962C8B-B14F-4D97-AF65-F5344CB8AC3E}">
        <p14:creationId xmlns:p14="http://schemas.microsoft.com/office/powerpoint/2010/main" val="30826934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mathsframe.co.uk/en/resources/resource/477/Multiplication-Tables-Check" TargetMode="Externa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25.jpeg"/><Relationship Id="rId3" Type="http://schemas.microsoft.com/office/2007/relationships/hdphoto" Target="../media/hdphoto1.wdp"/><Relationship Id="rId7"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23.jpeg"/><Relationship Id="rId5" Type="http://schemas.microsoft.com/office/2007/relationships/hdphoto" Target="../media/hdphoto2.wdp"/><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png"/><Relationship Id="rId1" Type="http://schemas.openxmlformats.org/officeDocument/2006/relationships/slideLayout" Target="../slideLayouts/slideLayout9.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hyperlink" Target="mailto:secretary@wadebridgeprimary.co.uk"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739E52-72DD-4AC6-9FE5-D23C64E83293}"/>
              </a:ext>
            </a:extLst>
          </p:cNvPr>
          <p:cNvSpPr>
            <a:spLocks noGrp="1"/>
          </p:cNvSpPr>
          <p:nvPr>
            <p:ph type="ctrTitle"/>
          </p:nvPr>
        </p:nvSpPr>
        <p:spPr/>
        <p:txBody>
          <a:bodyPr>
            <a:normAutofit/>
          </a:bodyPr>
          <a:lstStyle/>
          <a:p>
            <a:r>
              <a:rPr lang="en-US" sz="4800" b="1" dirty="0">
                <a:latin typeface="Sassoon Infant Std" panose="020B0503020103030203" pitchFamily="34" charset="0"/>
              </a:rPr>
              <a:t>Welcome to Year 4!</a:t>
            </a:r>
            <a:endParaRPr lang="en-GB" sz="4800" b="1" dirty="0">
              <a:latin typeface="Sassoon Infant Std" panose="020B0503020103030203" pitchFamily="34" charset="0"/>
            </a:endParaRPr>
          </a:p>
        </p:txBody>
      </p:sp>
      <p:sp>
        <p:nvSpPr>
          <p:cNvPr id="4" name="Subtitle 3">
            <a:extLst>
              <a:ext uri="{FF2B5EF4-FFF2-40B4-BE49-F238E27FC236}">
                <a16:creationId xmlns:a16="http://schemas.microsoft.com/office/drawing/2014/main" id="{D54538F5-71D3-43BE-8810-D9F5A009C3B1}"/>
              </a:ext>
            </a:extLst>
          </p:cNvPr>
          <p:cNvSpPr>
            <a:spLocks noGrp="1"/>
          </p:cNvSpPr>
          <p:nvPr>
            <p:ph type="subTitle" idx="1"/>
          </p:nvPr>
        </p:nvSpPr>
        <p:spPr/>
        <p:txBody>
          <a:bodyPr>
            <a:normAutofit/>
          </a:bodyPr>
          <a:lstStyle/>
          <a:p>
            <a:r>
              <a:rPr lang="en-US" sz="3200" dirty="0">
                <a:latin typeface="Sassoon Infant Std" panose="020B0503020103030203" pitchFamily="34" charset="0"/>
              </a:rPr>
              <a:t>Meet the teacher 13.09.23</a:t>
            </a:r>
            <a:endParaRPr lang="en-GB" sz="3200" dirty="0">
              <a:latin typeface="Sassoon Infant Std" panose="020B0503020103030203" pitchFamily="34" charset="0"/>
            </a:endParaRPr>
          </a:p>
        </p:txBody>
      </p:sp>
    </p:spTree>
    <p:extLst>
      <p:ext uri="{BB962C8B-B14F-4D97-AF65-F5344CB8AC3E}">
        <p14:creationId xmlns:p14="http://schemas.microsoft.com/office/powerpoint/2010/main" val="1191076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324C7-5630-46D8-983F-E21EF0306DC2}"/>
              </a:ext>
            </a:extLst>
          </p:cNvPr>
          <p:cNvSpPr>
            <a:spLocks noGrp="1"/>
          </p:cNvSpPr>
          <p:nvPr>
            <p:ph type="title"/>
          </p:nvPr>
        </p:nvSpPr>
        <p:spPr>
          <a:xfrm>
            <a:off x="769620" y="233923"/>
            <a:ext cx="4486656" cy="1141497"/>
          </a:xfrm>
        </p:spPr>
        <p:txBody>
          <a:bodyPr/>
          <a:lstStyle/>
          <a:p>
            <a:r>
              <a:rPr lang="en-GB" dirty="0"/>
              <a:t>Times tables</a:t>
            </a:r>
          </a:p>
        </p:txBody>
      </p:sp>
      <p:sp>
        <p:nvSpPr>
          <p:cNvPr id="4" name="Text Placeholder 3">
            <a:extLst>
              <a:ext uri="{FF2B5EF4-FFF2-40B4-BE49-F238E27FC236}">
                <a16:creationId xmlns:a16="http://schemas.microsoft.com/office/drawing/2014/main" id="{9FF1960A-D6D9-4E99-A4C5-46DB9C067CD3}"/>
              </a:ext>
            </a:extLst>
          </p:cNvPr>
          <p:cNvSpPr>
            <a:spLocks noGrp="1"/>
          </p:cNvSpPr>
          <p:nvPr>
            <p:ph type="body" sz="half" idx="2"/>
          </p:nvPr>
        </p:nvSpPr>
        <p:spPr>
          <a:xfrm>
            <a:off x="185537" y="1564810"/>
            <a:ext cx="5746340" cy="5059267"/>
          </a:xfrm>
        </p:spPr>
        <p:txBody>
          <a:bodyPr>
            <a:normAutofit/>
          </a:bodyPr>
          <a:lstStyle/>
          <a:p>
            <a:r>
              <a:rPr lang="en-GB" sz="2800" dirty="0">
                <a:latin typeface="Sassoon Infant Std" panose="020B0503020103030203" pitchFamily="34" charset="0"/>
              </a:rPr>
              <a:t>At the end of Year 4, children will be required to take part in statutory Times Tables Assessments and so we strongly encourage times tables practise at home.</a:t>
            </a:r>
          </a:p>
          <a:p>
            <a:r>
              <a:rPr lang="en-US" sz="2800" dirty="0">
                <a:latin typeface="Sassoon Infant Std" panose="020B0503020103030203" pitchFamily="34" charset="0"/>
              </a:rPr>
              <a:t>C</a:t>
            </a:r>
            <a:r>
              <a:rPr lang="en-GB" sz="2800" dirty="0" err="1">
                <a:latin typeface="Sassoon Infant Std" panose="020B0503020103030203" pitchFamily="34" charset="0"/>
              </a:rPr>
              <a:t>hildren</a:t>
            </a:r>
            <a:r>
              <a:rPr lang="en-GB" sz="2800" dirty="0">
                <a:latin typeface="Sassoon Infant Std" panose="020B0503020103030203" pitchFamily="34" charset="0"/>
              </a:rPr>
              <a:t> take part in weekly times tables lessons (Friday).</a:t>
            </a:r>
          </a:p>
          <a:p>
            <a:r>
              <a:rPr lang="en-GB" sz="2800" dirty="0">
                <a:latin typeface="Sassoon Infant Std" panose="020B0503020103030203" pitchFamily="34" charset="0"/>
              </a:rPr>
              <a:t>Maths Frame Times Tables Check is a free website that mimics the statutory assessment very closely </a:t>
            </a:r>
            <a:r>
              <a:rPr lang="en-GB" sz="2800" dirty="0">
                <a:hlinkClick r:id="rId2"/>
              </a:rPr>
              <a:t>Multiplication Tables Check - </a:t>
            </a:r>
            <a:r>
              <a:rPr lang="en-GB" sz="2800" dirty="0" err="1">
                <a:hlinkClick r:id="rId2"/>
              </a:rPr>
              <a:t>Mathsframe</a:t>
            </a:r>
            <a:endParaRPr lang="en-GB" sz="2800" dirty="0">
              <a:latin typeface="Sassoon Infant Std" panose="020B0503020103030203" pitchFamily="34" charset="0"/>
            </a:endParaRPr>
          </a:p>
          <a:p>
            <a:endParaRPr lang="en-GB" dirty="0"/>
          </a:p>
        </p:txBody>
      </p:sp>
      <p:pic>
        <p:nvPicPr>
          <p:cNvPr id="5" name="Picture 4">
            <a:extLst>
              <a:ext uri="{FF2B5EF4-FFF2-40B4-BE49-F238E27FC236}">
                <a16:creationId xmlns:a16="http://schemas.microsoft.com/office/drawing/2014/main" id="{CB3F5728-D303-4EB2-95BC-BA8AC3401F6A}"/>
              </a:ext>
            </a:extLst>
          </p:cNvPr>
          <p:cNvPicPr>
            <a:picLocks noChangeAspect="1"/>
          </p:cNvPicPr>
          <p:nvPr/>
        </p:nvPicPr>
        <p:blipFill>
          <a:blip r:embed="rId3"/>
          <a:stretch>
            <a:fillRect/>
          </a:stretch>
        </p:blipFill>
        <p:spPr>
          <a:xfrm>
            <a:off x="6637049" y="309059"/>
            <a:ext cx="5087391" cy="3600497"/>
          </a:xfrm>
          <a:prstGeom prst="rect">
            <a:avLst/>
          </a:prstGeom>
        </p:spPr>
      </p:pic>
    </p:spTree>
    <p:extLst>
      <p:ext uri="{BB962C8B-B14F-4D97-AF65-F5344CB8AC3E}">
        <p14:creationId xmlns:p14="http://schemas.microsoft.com/office/powerpoint/2010/main" val="2124334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77C55-6FF1-4392-8EE8-0343ED095EFB}"/>
              </a:ext>
            </a:extLst>
          </p:cNvPr>
          <p:cNvSpPr>
            <a:spLocks noGrp="1"/>
          </p:cNvSpPr>
          <p:nvPr>
            <p:ph type="title"/>
          </p:nvPr>
        </p:nvSpPr>
        <p:spPr>
          <a:xfrm>
            <a:off x="1988858" y="175846"/>
            <a:ext cx="7729728" cy="1188720"/>
          </a:xfrm>
        </p:spPr>
        <p:txBody>
          <a:bodyPr/>
          <a:lstStyle/>
          <a:p>
            <a:r>
              <a:rPr lang="en-US" dirty="0"/>
              <a:t>Spelling</a:t>
            </a:r>
            <a:endParaRPr lang="en-GB" dirty="0"/>
          </a:p>
        </p:txBody>
      </p:sp>
      <p:pic>
        <p:nvPicPr>
          <p:cNvPr id="4098" name="Picture 2" descr="The Spelling Book by Jane Considine">
            <a:extLst>
              <a:ext uri="{FF2B5EF4-FFF2-40B4-BE49-F238E27FC236}">
                <a16:creationId xmlns:a16="http://schemas.microsoft.com/office/drawing/2014/main" id="{365CB56F-76F4-403D-A0C9-C7C32DCDDB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625600" cy="16256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8F7969A-937F-44DB-8E99-AA8FD3A704F8}"/>
              </a:ext>
            </a:extLst>
          </p:cNvPr>
          <p:cNvPicPr>
            <a:picLocks noChangeAspect="1"/>
          </p:cNvPicPr>
          <p:nvPr/>
        </p:nvPicPr>
        <p:blipFill>
          <a:blip r:embed="rId3"/>
          <a:stretch>
            <a:fillRect/>
          </a:stretch>
        </p:blipFill>
        <p:spPr>
          <a:xfrm rot="16200000">
            <a:off x="10207299" y="-262658"/>
            <a:ext cx="1468479" cy="2203940"/>
          </a:xfrm>
          <a:prstGeom prst="rect">
            <a:avLst/>
          </a:prstGeom>
        </p:spPr>
      </p:pic>
      <p:sp>
        <p:nvSpPr>
          <p:cNvPr id="4" name="TextBox 3">
            <a:extLst>
              <a:ext uri="{FF2B5EF4-FFF2-40B4-BE49-F238E27FC236}">
                <a16:creationId xmlns:a16="http://schemas.microsoft.com/office/drawing/2014/main" id="{C5C50951-7C19-40AF-AD91-B1D34AC551E9}"/>
              </a:ext>
            </a:extLst>
          </p:cNvPr>
          <p:cNvSpPr txBox="1"/>
          <p:nvPr/>
        </p:nvSpPr>
        <p:spPr>
          <a:xfrm>
            <a:off x="148492" y="1727201"/>
            <a:ext cx="11895017" cy="3539430"/>
          </a:xfrm>
          <a:prstGeom prst="rect">
            <a:avLst/>
          </a:prstGeom>
          <a:noFill/>
        </p:spPr>
        <p:txBody>
          <a:bodyPr wrap="square" rtlCol="0">
            <a:spAutoFit/>
          </a:bodyPr>
          <a:lstStyle/>
          <a:p>
            <a:pPr fontAlgn="t"/>
            <a:r>
              <a:rPr lang="en-GB" sz="1400" dirty="0">
                <a:latin typeface="Sassoon Infant Std" panose="020B0503020103030203" pitchFamily="34" charset="0"/>
              </a:rPr>
              <a:t>At Wadebridge Primary Academy, we feel strongly about supporting children to be brave spellers. We understand the importance of children learning to spell correctly, but we also want to engage and inspire children with a love of words. This is why we have implemented the </a:t>
            </a:r>
            <a:r>
              <a:rPr lang="en-GB" sz="1400" b="1" i="1" dirty="0">
                <a:latin typeface="Sassoon Infant Std" panose="020B0503020103030203" pitchFamily="34" charset="0"/>
              </a:rPr>
              <a:t>Jane Considine</a:t>
            </a:r>
            <a:r>
              <a:rPr lang="en-GB" sz="1400" dirty="0">
                <a:latin typeface="Sassoon Infant Std" panose="020B0503020103030203" pitchFamily="34" charset="0"/>
              </a:rPr>
              <a:t> approach to spelling which puts the children's love of words at the heart of learning to spell. </a:t>
            </a:r>
          </a:p>
          <a:p>
            <a:pPr fontAlgn="t"/>
            <a:r>
              <a:rPr lang="en-GB" sz="1400" dirty="0">
                <a:latin typeface="Sassoon Infant Std" panose="020B0503020103030203" pitchFamily="34" charset="0"/>
              </a:rPr>
              <a:t> </a:t>
            </a:r>
          </a:p>
          <a:p>
            <a:pPr fontAlgn="t"/>
            <a:r>
              <a:rPr lang="en-GB" sz="1400" dirty="0">
                <a:latin typeface="Sassoon Infant Std" panose="020B0503020103030203" pitchFamily="34" charset="0"/>
              </a:rPr>
              <a:t>Lessons encourage children to look deeply at words, draw and build upon their knowledge of phonics from KS1 and make connections with spellings or letter patterns that they may already know.</a:t>
            </a:r>
          </a:p>
          <a:p>
            <a:pPr fontAlgn="t"/>
            <a:endParaRPr lang="en-US" sz="1400" dirty="0">
              <a:latin typeface="Sassoon Infant Std" panose="020B0503020103030203" pitchFamily="34" charset="0"/>
            </a:endParaRPr>
          </a:p>
          <a:p>
            <a:pPr fontAlgn="t"/>
            <a:r>
              <a:rPr lang="en-US" sz="1400" dirty="0">
                <a:latin typeface="Sassoon Infant Std" panose="020B0503020103030203" pitchFamily="34" charset="0"/>
              </a:rPr>
              <a:t>Spelling lessons are structured carefully around a two-week timetable which include a range of activities based upon the Spelling Rainbow which draw upon a number of skills children need to develop in order to become good spellers.</a:t>
            </a:r>
            <a:endParaRPr lang="en-GB" sz="1400" dirty="0">
              <a:latin typeface="Sassoon Infant Std" panose="020B0503020103030203" pitchFamily="34" charset="0"/>
            </a:endParaRPr>
          </a:p>
          <a:p>
            <a:pPr fontAlgn="t"/>
            <a:r>
              <a:rPr lang="en-GB" sz="1400" dirty="0">
                <a:latin typeface="Sassoon Infant Std" panose="020B0503020103030203" pitchFamily="34" charset="0"/>
              </a:rPr>
              <a:t>  </a:t>
            </a:r>
          </a:p>
          <a:p>
            <a:r>
              <a:rPr lang="en-GB" sz="1400" dirty="0">
                <a:latin typeface="Sassoon Infant Std" panose="020B0503020103030203" pitchFamily="34" charset="0"/>
              </a:rPr>
              <a:t>Children are not sent home with weekly spellings to learn.  Jane Considine says, “What we need to do is keep everything within schools, so we don’t build up the anxiety.” Through the daily spelling sessions in school, your child will become effective word detectives and use their deeper knowledge of words to make plausible spelling choices in their writing. </a:t>
            </a:r>
          </a:p>
          <a:p>
            <a:endParaRPr lang="en-GB" sz="1400" dirty="0">
              <a:latin typeface="Sassoon Infant Std" panose="020B0503020103030203" pitchFamily="34" charset="0"/>
            </a:endParaRPr>
          </a:p>
          <a:p>
            <a:r>
              <a:rPr lang="en-GB" sz="1400" dirty="0">
                <a:latin typeface="Sassoon Infant Std" panose="020B0503020103030203" pitchFamily="34" charset="0"/>
              </a:rPr>
              <a:t>If you would like to support your child with learning spelling patterns, you may find the year group overviews useful. You could also ask your child to tell you which words are on their ‘Focus Five’ and support them with these individual words. </a:t>
            </a:r>
          </a:p>
        </p:txBody>
      </p:sp>
      <p:pic>
        <p:nvPicPr>
          <p:cNvPr id="5" name="Picture 4">
            <a:extLst>
              <a:ext uri="{FF2B5EF4-FFF2-40B4-BE49-F238E27FC236}">
                <a16:creationId xmlns:a16="http://schemas.microsoft.com/office/drawing/2014/main" id="{F8F2444B-5311-4AE8-ACAD-96679C7E86E2}"/>
              </a:ext>
            </a:extLst>
          </p:cNvPr>
          <p:cNvPicPr>
            <a:picLocks noChangeAspect="1"/>
          </p:cNvPicPr>
          <p:nvPr/>
        </p:nvPicPr>
        <p:blipFill>
          <a:blip r:embed="rId4"/>
          <a:stretch>
            <a:fillRect/>
          </a:stretch>
        </p:blipFill>
        <p:spPr>
          <a:xfrm>
            <a:off x="2572832" y="5266631"/>
            <a:ext cx="7046336" cy="1505376"/>
          </a:xfrm>
          <a:prstGeom prst="rect">
            <a:avLst/>
          </a:prstGeom>
        </p:spPr>
      </p:pic>
    </p:spTree>
    <p:extLst>
      <p:ext uri="{BB962C8B-B14F-4D97-AF65-F5344CB8AC3E}">
        <p14:creationId xmlns:p14="http://schemas.microsoft.com/office/powerpoint/2010/main" val="3267282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4FA32-4C5C-9E45-B6D7-8EDAB0D954B6}"/>
              </a:ext>
            </a:extLst>
          </p:cNvPr>
          <p:cNvSpPr>
            <a:spLocks noGrp="1"/>
          </p:cNvSpPr>
          <p:nvPr>
            <p:ph type="title"/>
          </p:nvPr>
        </p:nvSpPr>
        <p:spPr>
          <a:xfrm>
            <a:off x="2231136" y="119740"/>
            <a:ext cx="7729728" cy="1188720"/>
          </a:xfrm>
        </p:spPr>
        <p:txBody>
          <a:bodyPr/>
          <a:lstStyle/>
          <a:p>
            <a:r>
              <a:rPr lang="en-GB" dirty="0">
                <a:latin typeface="Sassoon Infant Std" panose="020B0503020103030203" pitchFamily="34" charset="0"/>
              </a:rPr>
              <a:t>PE Day: Wednesday (usually) </a:t>
            </a:r>
          </a:p>
        </p:txBody>
      </p:sp>
      <p:sp>
        <p:nvSpPr>
          <p:cNvPr id="9" name="TextBox 8">
            <a:extLst>
              <a:ext uri="{FF2B5EF4-FFF2-40B4-BE49-F238E27FC236}">
                <a16:creationId xmlns:a16="http://schemas.microsoft.com/office/drawing/2014/main" id="{EB994029-436E-2143-BC02-15B93DC9657D}"/>
              </a:ext>
            </a:extLst>
          </p:cNvPr>
          <p:cNvSpPr txBox="1"/>
          <p:nvPr/>
        </p:nvSpPr>
        <p:spPr>
          <a:xfrm>
            <a:off x="863600" y="1610442"/>
            <a:ext cx="10464799" cy="523220"/>
          </a:xfrm>
          <a:prstGeom prst="rect">
            <a:avLst/>
          </a:prstGeom>
          <a:noFill/>
        </p:spPr>
        <p:txBody>
          <a:bodyPr wrap="square" rtlCol="0">
            <a:spAutoFit/>
          </a:bodyPr>
          <a:lstStyle/>
          <a:p>
            <a:r>
              <a:rPr lang="en-GB" sz="2800" dirty="0">
                <a:latin typeface="Sassoon Infant Std" panose="020B0503020103030203" pitchFamily="34" charset="0"/>
              </a:rPr>
              <a:t>Please ensure your child wears their P.E. kit to school on a Wednesday.</a:t>
            </a:r>
          </a:p>
        </p:txBody>
      </p:sp>
      <p:pic>
        <p:nvPicPr>
          <p:cNvPr id="1026" name="Picture 2" descr="Wadebridge Primary Academy Pupils - Junior - Macron Store South West -  Macron Store South West">
            <a:extLst>
              <a:ext uri="{FF2B5EF4-FFF2-40B4-BE49-F238E27FC236}">
                <a16:creationId xmlns:a16="http://schemas.microsoft.com/office/drawing/2014/main" id="{9A284991-1ACA-4728-9483-C4786BA71238}"/>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backgroundMark x1="13333" y1="65778" x2="13333" y2="65778"/>
                      </a14:backgroundRemoval>
                    </a14:imgEffect>
                  </a14:imgLayer>
                </a14:imgProps>
              </a:ext>
              <a:ext uri="{28A0092B-C50C-407E-A947-70E740481C1C}">
                <a14:useLocalDpi xmlns:a14="http://schemas.microsoft.com/office/drawing/2010/main" val="0"/>
              </a:ext>
            </a:extLst>
          </a:blip>
          <a:srcRect/>
          <a:stretch>
            <a:fillRect/>
          </a:stretch>
        </p:blipFill>
        <p:spPr bwMode="auto">
          <a:xfrm>
            <a:off x="1726101" y="2133661"/>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adebridge Primary Academy Pupils - Junior - Macron Store South West -  Macron Store South West">
            <a:extLst>
              <a:ext uri="{FF2B5EF4-FFF2-40B4-BE49-F238E27FC236}">
                <a16:creationId xmlns:a16="http://schemas.microsoft.com/office/drawing/2014/main" id="{84928831-A42D-49AF-BD5D-A2EBC2A13205}"/>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backgroundMark x1="8889" y1="20889" x2="8889" y2="20889"/>
                      </a14:backgroundRemoval>
                    </a14:imgEffect>
                  </a14:imgLayer>
                </a14:imgProps>
              </a:ext>
              <a:ext uri="{28A0092B-C50C-407E-A947-70E740481C1C}">
                <a14:useLocalDpi xmlns:a14="http://schemas.microsoft.com/office/drawing/2010/main" val="0"/>
              </a:ext>
            </a:extLst>
          </a:blip>
          <a:srcRect/>
          <a:stretch>
            <a:fillRect/>
          </a:stretch>
        </p:blipFill>
        <p:spPr bwMode="auto">
          <a:xfrm>
            <a:off x="7755915" y="2133662"/>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remium Photo | Cute young child with long hair in white t-shirt and black  sweatpants posing">
            <a:extLst>
              <a:ext uri="{FF2B5EF4-FFF2-40B4-BE49-F238E27FC236}">
                <a16:creationId xmlns:a16="http://schemas.microsoft.com/office/drawing/2014/main" id="{A3608794-4877-4824-B1D1-1A61B6BA0BA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6411" t="16297" r="18546"/>
          <a:stretch/>
        </p:blipFill>
        <p:spPr bwMode="auto">
          <a:xfrm flipH="1">
            <a:off x="5387322" y="2226290"/>
            <a:ext cx="858316" cy="195786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ro20 | Pro20 Sports Academy | Liskeard">
            <a:extLst>
              <a:ext uri="{FF2B5EF4-FFF2-40B4-BE49-F238E27FC236}">
                <a16:creationId xmlns:a16="http://schemas.microsoft.com/office/drawing/2014/main" id="{0BD0DEA8-B473-4C63-905C-2C63836AF8C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77647" y="4478215"/>
            <a:ext cx="2581275" cy="17716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ost of living: why decreased access to swimming is harming children and  young people">
            <a:extLst>
              <a:ext uri="{FF2B5EF4-FFF2-40B4-BE49-F238E27FC236}">
                <a16:creationId xmlns:a16="http://schemas.microsoft.com/office/drawing/2014/main" id="{0DC13F70-10AB-4576-86B4-EB842B7CEB7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4016" y="4478215"/>
            <a:ext cx="3048000" cy="14954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A67B0AC-ACDB-4659-9988-A6C2141C8213}"/>
              </a:ext>
            </a:extLst>
          </p:cNvPr>
          <p:cNvSpPr txBox="1"/>
          <p:nvPr/>
        </p:nvSpPr>
        <p:spPr>
          <a:xfrm>
            <a:off x="3409709" y="4486030"/>
            <a:ext cx="3194292" cy="2031325"/>
          </a:xfrm>
          <a:prstGeom prst="rect">
            <a:avLst/>
          </a:prstGeom>
          <a:noFill/>
        </p:spPr>
        <p:txBody>
          <a:bodyPr wrap="square" lIns="91440" tIns="45720" rIns="91440" bIns="45720" rtlCol="0" anchor="t">
            <a:spAutoFit/>
          </a:bodyPr>
          <a:lstStyle/>
          <a:p>
            <a:r>
              <a:rPr lang="en-US" dirty="0">
                <a:solidFill>
                  <a:srgbClr val="0070C0"/>
                </a:solidFill>
                <a:latin typeface="Sassoon Infant Std"/>
              </a:rPr>
              <a:t>Swimming will take place on Mondays from 25.09.23 for 5</a:t>
            </a:r>
            <a:r>
              <a:rPr lang="en-US" dirty="0">
                <a:solidFill>
                  <a:srgbClr val="0070C0"/>
                </a:solidFill>
                <a:highlight>
                  <a:srgbClr val="FFFF00"/>
                </a:highlight>
                <a:latin typeface="Sassoon Infant Std"/>
              </a:rPr>
              <a:t> </a:t>
            </a:r>
            <a:r>
              <a:rPr lang="en-US" dirty="0">
                <a:solidFill>
                  <a:srgbClr val="0070C0"/>
                </a:solidFill>
                <a:latin typeface="Sassoon Infant Std"/>
              </a:rPr>
              <a:t>weeks.  Please ensure your child brings:</a:t>
            </a:r>
          </a:p>
          <a:p>
            <a:pPr marL="285750" indent="-285750">
              <a:buFont typeface="Arial" panose="020B0604020202020204" pitchFamily="34" charset="0"/>
              <a:buChar char="•"/>
            </a:pPr>
            <a:r>
              <a:rPr lang="en-US" dirty="0">
                <a:solidFill>
                  <a:srgbClr val="0070C0"/>
                </a:solidFill>
                <a:latin typeface="Sassoon Infant Std" panose="020B0503020103030203" pitchFamily="34" charset="0"/>
              </a:rPr>
              <a:t>A swimming costume</a:t>
            </a:r>
          </a:p>
          <a:p>
            <a:pPr marL="285750" indent="-285750">
              <a:buFont typeface="Arial" panose="020B0604020202020204" pitchFamily="34" charset="0"/>
              <a:buChar char="•"/>
            </a:pPr>
            <a:r>
              <a:rPr lang="en-US" dirty="0">
                <a:solidFill>
                  <a:srgbClr val="0070C0"/>
                </a:solidFill>
                <a:latin typeface="Sassoon Infant Std" panose="020B0503020103030203" pitchFamily="34" charset="0"/>
              </a:rPr>
              <a:t>A towel</a:t>
            </a:r>
          </a:p>
          <a:p>
            <a:pPr marL="285750" indent="-285750">
              <a:buFont typeface="Arial" panose="020B0604020202020204" pitchFamily="34" charset="0"/>
              <a:buChar char="•"/>
            </a:pPr>
            <a:r>
              <a:rPr lang="en-US" dirty="0">
                <a:solidFill>
                  <a:srgbClr val="0070C0"/>
                </a:solidFill>
                <a:latin typeface="Sassoon Infant Std" panose="020B0503020103030203" pitchFamily="34" charset="0"/>
              </a:rPr>
              <a:t>Goggles</a:t>
            </a:r>
            <a:endParaRPr lang="en-GB" dirty="0">
              <a:solidFill>
                <a:srgbClr val="0070C0"/>
              </a:solidFill>
              <a:latin typeface="Sassoon Infant Std" panose="020B0503020103030203" pitchFamily="34" charset="0"/>
            </a:endParaRPr>
          </a:p>
        </p:txBody>
      </p:sp>
      <p:sp>
        <p:nvSpPr>
          <p:cNvPr id="5" name="TextBox 4">
            <a:extLst>
              <a:ext uri="{FF2B5EF4-FFF2-40B4-BE49-F238E27FC236}">
                <a16:creationId xmlns:a16="http://schemas.microsoft.com/office/drawing/2014/main" id="{84BE462B-7B50-4AF1-BDF6-282AE7FC94BF}"/>
              </a:ext>
            </a:extLst>
          </p:cNvPr>
          <p:cNvSpPr txBox="1"/>
          <p:nvPr/>
        </p:nvSpPr>
        <p:spPr>
          <a:xfrm>
            <a:off x="9532568" y="4486030"/>
            <a:ext cx="2395416" cy="2031325"/>
          </a:xfrm>
          <a:prstGeom prst="rect">
            <a:avLst/>
          </a:prstGeom>
          <a:noFill/>
        </p:spPr>
        <p:txBody>
          <a:bodyPr wrap="square" rtlCol="0">
            <a:spAutoFit/>
          </a:bodyPr>
          <a:lstStyle/>
          <a:p>
            <a:r>
              <a:rPr lang="en-US" dirty="0">
                <a:solidFill>
                  <a:srgbClr val="00B050"/>
                </a:solidFill>
              </a:rPr>
              <a:t>When it is our turn for Pro-20, our PE day will change to a Monday for that half term.</a:t>
            </a:r>
          </a:p>
          <a:p>
            <a:endParaRPr lang="en-US" dirty="0">
              <a:solidFill>
                <a:srgbClr val="00B050"/>
              </a:solidFill>
            </a:endParaRPr>
          </a:p>
          <a:p>
            <a:r>
              <a:rPr lang="en-US" dirty="0">
                <a:solidFill>
                  <a:srgbClr val="00B050"/>
                </a:solidFill>
              </a:rPr>
              <a:t>Year 4 are due to have Pro20 in Spring 2.</a:t>
            </a:r>
            <a:endParaRPr lang="en-GB" dirty="0">
              <a:solidFill>
                <a:srgbClr val="00B050"/>
              </a:solidFill>
            </a:endParaRPr>
          </a:p>
        </p:txBody>
      </p:sp>
    </p:spTree>
    <p:extLst>
      <p:ext uri="{BB962C8B-B14F-4D97-AF65-F5344CB8AC3E}">
        <p14:creationId xmlns:p14="http://schemas.microsoft.com/office/powerpoint/2010/main" val="3798825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4FA32-4C5C-9E45-B6D7-8EDAB0D954B6}"/>
              </a:ext>
            </a:extLst>
          </p:cNvPr>
          <p:cNvSpPr>
            <a:spLocks noGrp="1"/>
          </p:cNvSpPr>
          <p:nvPr>
            <p:ph type="title"/>
          </p:nvPr>
        </p:nvSpPr>
        <p:spPr>
          <a:xfrm>
            <a:off x="2231136" y="119740"/>
            <a:ext cx="7729728" cy="1188720"/>
          </a:xfrm>
        </p:spPr>
        <p:txBody>
          <a:bodyPr/>
          <a:lstStyle/>
          <a:p>
            <a:r>
              <a:rPr lang="en-GB" dirty="0">
                <a:latin typeface="Sassoon Infant Std" panose="020B0503020103030203" pitchFamily="34" charset="0"/>
              </a:rPr>
              <a:t>Library </a:t>
            </a:r>
          </a:p>
        </p:txBody>
      </p:sp>
      <p:sp>
        <p:nvSpPr>
          <p:cNvPr id="9" name="TextBox 8">
            <a:extLst>
              <a:ext uri="{FF2B5EF4-FFF2-40B4-BE49-F238E27FC236}">
                <a16:creationId xmlns:a16="http://schemas.microsoft.com/office/drawing/2014/main" id="{EB994029-436E-2143-BC02-15B93DC9657D}"/>
              </a:ext>
            </a:extLst>
          </p:cNvPr>
          <p:cNvSpPr txBox="1"/>
          <p:nvPr/>
        </p:nvSpPr>
        <p:spPr>
          <a:xfrm>
            <a:off x="863600" y="1610442"/>
            <a:ext cx="10464799" cy="954107"/>
          </a:xfrm>
          <a:prstGeom prst="rect">
            <a:avLst/>
          </a:prstGeom>
          <a:noFill/>
        </p:spPr>
        <p:txBody>
          <a:bodyPr wrap="square" rtlCol="0">
            <a:spAutoFit/>
          </a:bodyPr>
          <a:lstStyle/>
          <a:p>
            <a:r>
              <a:rPr lang="en-GB" sz="2800" dirty="0">
                <a:latin typeface="Sassoon Infant Std" panose="020B0503020103030203" pitchFamily="34" charset="0"/>
              </a:rPr>
              <a:t>.Our Library session is on a Friday morning.  Every child will be issued with a library book in addition to a banded reading book.</a:t>
            </a:r>
          </a:p>
        </p:txBody>
      </p:sp>
    </p:spTree>
    <p:extLst>
      <p:ext uri="{BB962C8B-B14F-4D97-AF65-F5344CB8AC3E}">
        <p14:creationId xmlns:p14="http://schemas.microsoft.com/office/powerpoint/2010/main" val="633259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383D0-829F-4314-B138-797A34211FF6}"/>
              </a:ext>
            </a:extLst>
          </p:cNvPr>
          <p:cNvSpPr>
            <a:spLocks noGrp="1"/>
          </p:cNvSpPr>
          <p:nvPr>
            <p:ph type="title"/>
          </p:nvPr>
        </p:nvSpPr>
        <p:spPr>
          <a:xfrm>
            <a:off x="1344892" y="1860874"/>
            <a:ext cx="4494998" cy="1134640"/>
          </a:xfrm>
        </p:spPr>
        <p:txBody>
          <a:bodyPr/>
          <a:lstStyle/>
          <a:p>
            <a:r>
              <a:rPr lang="en-US" dirty="0"/>
              <a:t>Possible residential opportunity!</a:t>
            </a:r>
            <a:endParaRPr lang="en-GB" dirty="0"/>
          </a:p>
        </p:txBody>
      </p:sp>
      <p:sp>
        <p:nvSpPr>
          <p:cNvPr id="4" name="Text Placeholder 3">
            <a:extLst>
              <a:ext uri="{FF2B5EF4-FFF2-40B4-BE49-F238E27FC236}">
                <a16:creationId xmlns:a16="http://schemas.microsoft.com/office/drawing/2014/main" id="{7B72DAC2-A7CD-4D55-9BD2-BE21D1D51493}"/>
              </a:ext>
            </a:extLst>
          </p:cNvPr>
          <p:cNvSpPr>
            <a:spLocks noGrp="1"/>
          </p:cNvSpPr>
          <p:nvPr>
            <p:ph type="body" sz="half" idx="2"/>
          </p:nvPr>
        </p:nvSpPr>
        <p:spPr>
          <a:xfrm>
            <a:off x="211015" y="3149600"/>
            <a:ext cx="5650523" cy="3477846"/>
          </a:xfrm>
        </p:spPr>
        <p:txBody>
          <a:bodyPr>
            <a:normAutofit/>
          </a:bodyPr>
          <a:lstStyle/>
          <a:p>
            <a:r>
              <a:rPr lang="en-US" sz="1800" dirty="0"/>
              <a:t>We are really excited to be considering a Year 4 residential trip which will take place possibly in July next year for two nights.</a:t>
            </a:r>
          </a:p>
          <a:p>
            <a:endParaRPr lang="en-US" sz="1800" dirty="0"/>
          </a:p>
          <a:p>
            <a:r>
              <a:rPr lang="en-US" sz="1800" dirty="0"/>
              <a:t>Pre-</a:t>
            </a:r>
            <a:r>
              <a:rPr lang="en-US" sz="1800" dirty="0" err="1"/>
              <a:t>Covid</a:t>
            </a:r>
            <a:r>
              <a:rPr lang="en-US" sz="1800" dirty="0"/>
              <a:t> 19, we visited </a:t>
            </a:r>
            <a:r>
              <a:rPr lang="en-US" sz="1800" dirty="0" err="1"/>
              <a:t>Porthpean</a:t>
            </a:r>
            <a:r>
              <a:rPr lang="en-US" sz="1800" dirty="0"/>
              <a:t> annually and had many, many successful trips which were popular and incredibly beneficial for all who attended.</a:t>
            </a:r>
          </a:p>
          <a:p>
            <a:r>
              <a:rPr lang="en-US" sz="1800" dirty="0"/>
              <a:t>More details in the letter handed out today.</a:t>
            </a:r>
          </a:p>
          <a:p>
            <a:r>
              <a:rPr lang="en-US" sz="1800" dirty="0"/>
              <a:t>If you have any questions, please do not hesitate to ask.</a:t>
            </a:r>
            <a:endParaRPr lang="en-GB" sz="1800" dirty="0"/>
          </a:p>
        </p:txBody>
      </p:sp>
      <p:pic>
        <p:nvPicPr>
          <p:cNvPr id="2050" name="Picture 2" descr="Hot Off The Press Images – Browse 896 Stock Photos, Vectors, and Video |  Adobe Stock">
            <a:extLst>
              <a:ext uri="{FF2B5EF4-FFF2-40B4-BE49-F238E27FC236}">
                <a16:creationId xmlns:a16="http://schemas.microsoft.com/office/drawing/2014/main" id="{4AB04ECB-8F28-4344-9039-753DD52642D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096" b="10774"/>
          <a:stretch/>
        </p:blipFill>
        <p:spPr bwMode="auto">
          <a:xfrm rot="20545920">
            <a:off x="88796" y="461956"/>
            <a:ext cx="3228975" cy="108731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orthpean Outdoor Education Centre - Adventure Cornwall">
            <a:extLst>
              <a:ext uri="{FF2B5EF4-FFF2-40B4-BE49-F238E27FC236}">
                <a16:creationId xmlns:a16="http://schemas.microsoft.com/office/drawing/2014/main" id="{FDA2992D-C697-4666-9C70-667B43AC8FC0}"/>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27755" r="27755"/>
          <a:stretch>
            <a:fillRect/>
          </a:stretch>
        </p:blipFill>
        <p:spPr bwMode="auto">
          <a:xfrm>
            <a:off x="6352111" y="186993"/>
            <a:ext cx="2752542" cy="309351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orthpean Outdoor Centre - St Austell">
            <a:extLst>
              <a:ext uri="{FF2B5EF4-FFF2-40B4-BE49-F238E27FC236}">
                <a16:creationId xmlns:a16="http://schemas.microsoft.com/office/drawing/2014/main" id="{DF73AE3A-751E-48A0-8540-D91E081FD7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64722" y="4986717"/>
            <a:ext cx="302895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PORTHPEAN OUTDOOR (St Austell) - All You Need to Know BEFORE You Go">
            <a:extLst>
              <a:ext uri="{FF2B5EF4-FFF2-40B4-BE49-F238E27FC236}">
                <a16:creationId xmlns:a16="http://schemas.microsoft.com/office/drawing/2014/main" id="{FD83182C-5602-4ED4-B4B0-2CB046AA50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26698" y="285506"/>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Porthpean Outdoor Education Centre - Adventure Cornwall">
            <a:extLst>
              <a:ext uri="{FF2B5EF4-FFF2-40B4-BE49-F238E27FC236}">
                <a16:creationId xmlns:a16="http://schemas.microsoft.com/office/drawing/2014/main" id="{3AF80191-F5AA-4181-A1F4-FFB80459191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85023" y="3547964"/>
            <a:ext cx="2447925" cy="18669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Porthpean Outdoor Education Centre - Adventure Cornwall">
            <a:extLst>
              <a:ext uri="{FF2B5EF4-FFF2-40B4-BE49-F238E27FC236}">
                <a16:creationId xmlns:a16="http://schemas.microsoft.com/office/drawing/2014/main" id="{C13E4ED0-B4A1-4E5C-9AED-0E2729E0D58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26697" y="2505075"/>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9961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E4DB4-CA0F-4D4B-BBCB-AFC2D6C4D9D0}"/>
              </a:ext>
            </a:extLst>
          </p:cNvPr>
          <p:cNvSpPr>
            <a:spLocks noGrp="1"/>
          </p:cNvSpPr>
          <p:nvPr>
            <p:ph type="title"/>
          </p:nvPr>
        </p:nvSpPr>
        <p:spPr>
          <a:xfrm>
            <a:off x="838200" y="365125"/>
            <a:ext cx="10515600" cy="5916405"/>
          </a:xfrm>
        </p:spPr>
        <p:txBody>
          <a:bodyPr>
            <a:normAutofit/>
          </a:bodyPr>
          <a:lstStyle/>
          <a:p>
            <a:br>
              <a:rPr lang="en-GB" dirty="0"/>
            </a:br>
            <a:r>
              <a:rPr lang="en-GB" dirty="0">
                <a:latin typeface="Sassoon Infant Std" panose="020B0503020103030203" pitchFamily="34" charset="0"/>
              </a:rPr>
              <a:t>If there is anything you would like to discuss with us please feel free to pop in for a chat, leave a message at the school office or email </a:t>
            </a:r>
            <a:r>
              <a:rPr lang="en-GB" dirty="0">
                <a:latin typeface="Sassoon Infant Std" panose="020B0503020103030203" pitchFamily="34" charset="0"/>
                <a:hlinkClick r:id="rId2"/>
              </a:rPr>
              <a:t>secretary@wadebridgeprimary.co.uk</a:t>
            </a:r>
            <a:r>
              <a:rPr lang="en-GB" dirty="0">
                <a:latin typeface="Sassoon Infant Std" panose="020B0503020103030203" pitchFamily="34" charset="0"/>
              </a:rPr>
              <a:t> </a:t>
            </a:r>
            <a:br>
              <a:rPr lang="en-GB" dirty="0"/>
            </a:br>
            <a:br>
              <a:rPr lang="en-GB" dirty="0"/>
            </a:br>
            <a:r>
              <a:rPr lang="en-GB" dirty="0"/>
              <a:t>Thank you so much for taking the time </a:t>
            </a:r>
            <a:r>
              <a:rPr lang="en-GB"/>
              <a:t>to attend </a:t>
            </a:r>
            <a:r>
              <a:rPr lang="en-GB">
                <a:sym typeface="Wingdings" panose="05000000000000000000" pitchFamily="2" charset="2"/>
              </a:rPr>
              <a:t></a:t>
            </a:r>
            <a:br>
              <a:rPr lang="en-GB" dirty="0"/>
            </a:br>
            <a:br>
              <a:rPr lang="en-GB" dirty="0"/>
            </a:br>
            <a:endParaRPr lang="en-GB" dirty="0"/>
          </a:p>
        </p:txBody>
      </p:sp>
      <p:pic>
        <p:nvPicPr>
          <p:cNvPr id="4" name="Picture 3">
            <a:extLst>
              <a:ext uri="{FF2B5EF4-FFF2-40B4-BE49-F238E27FC236}">
                <a16:creationId xmlns:a16="http://schemas.microsoft.com/office/drawing/2014/main" id="{F08064AF-4241-42B6-8660-5CAD32FA0F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9774" y="3903082"/>
            <a:ext cx="2523516" cy="277267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796032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3ADCA7-D222-4148-9DA8-211331B1D50A}"/>
              </a:ext>
            </a:extLst>
          </p:cNvPr>
          <p:cNvSpPr>
            <a:spLocks noGrp="1"/>
          </p:cNvSpPr>
          <p:nvPr>
            <p:ph type="title"/>
          </p:nvPr>
        </p:nvSpPr>
        <p:spPr>
          <a:xfrm>
            <a:off x="838200" y="365126"/>
            <a:ext cx="10515600" cy="957402"/>
          </a:xfrm>
        </p:spPr>
        <p:txBody>
          <a:bodyPr>
            <a:normAutofit/>
          </a:bodyPr>
          <a:lstStyle/>
          <a:p>
            <a:pPr algn="ctr"/>
            <a:r>
              <a:rPr lang="en-GB" b="1" u="sng" dirty="0">
                <a:latin typeface="Sassoon Infant Std" panose="020B0503020103030203" pitchFamily="34" charset="0"/>
              </a:rPr>
              <a:t>Year 4 – Our team</a:t>
            </a:r>
          </a:p>
        </p:txBody>
      </p:sp>
      <p:sp>
        <p:nvSpPr>
          <p:cNvPr id="3" name="TextBox 2"/>
          <p:cNvSpPr txBox="1"/>
          <p:nvPr/>
        </p:nvSpPr>
        <p:spPr>
          <a:xfrm>
            <a:off x="1852108" y="1659285"/>
            <a:ext cx="8487784" cy="2677656"/>
          </a:xfrm>
          <a:prstGeom prst="rect">
            <a:avLst/>
          </a:prstGeom>
          <a:noFill/>
        </p:spPr>
        <p:txBody>
          <a:bodyPr wrap="square" rtlCol="0">
            <a:spAutoFit/>
          </a:bodyPr>
          <a:lstStyle/>
          <a:p>
            <a:pPr algn="ctr"/>
            <a:endParaRPr lang="en-GB" sz="2800" b="1" dirty="0">
              <a:latin typeface="Sassoon Infant Std" panose="020B0503020103030203" pitchFamily="34" charset="0"/>
            </a:endParaRPr>
          </a:p>
          <a:p>
            <a:pPr algn="ctr"/>
            <a:endParaRPr lang="en-GB" sz="2800" b="1" dirty="0">
              <a:latin typeface="Sassoon Infant Std" panose="020B0503020103030203" pitchFamily="34" charset="0"/>
            </a:endParaRPr>
          </a:p>
          <a:p>
            <a:pPr algn="ctr"/>
            <a:r>
              <a:rPr lang="en-GB" sz="2800" b="1" dirty="0">
                <a:latin typeface="Sassoon Infant Std" panose="020B0503020103030203" pitchFamily="34" charset="0"/>
              </a:rPr>
              <a:t>4B: Mrs Keat (class teacher) &amp; Ms Christian (TA)</a:t>
            </a:r>
          </a:p>
          <a:p>
            <a:pPr algn="ctr"/>
            <a:endParaRPr lang="en-GB" sz="2800" b="1" dirty="0">
              <a:latin typeface="Sassoon Infant Std" panose="020B0503020103030203" pitchFamily="34" charset="0"/>
            </a:endParaRPr>
          </a:p>
          <a:p>
            <a:pPr algn="ctr"/>
            <a:br>
              <a:rPr lang="en-GB" sz="2800" b="1" dirty="0">
                <a:latin typeface="Sassoon Infant Std" panose="020B0503020103030203" pitchFamily="34" charset="0"/>
              </a:rPr>
            </a:br>
            <a:r>
              <a:rPr lang="en-GB" sz="2800" b="1" dirty="0">
                <a:latin typeface="Sassoon Infant Std" panose="020B0503020103030203" pitchFamily="34" charset="0"/>
              </a:rPr>
              <a:t>4W: Mrs Hill (class teacher) &amp; Ms Blue (TA)</a:t>
            </a:r>
          </a:p>
        </p:txBody>
      </p:sp>
      <p:pic>
        <p:nvPicPr>
          <p:cNvPr id="5" name="Picture 4">
            <a:extLst>
              <a:ext uri="{FF2B5EF4-FFF2-40B4-BE49-F238E27FC236}">
                <a16:creationId xmlns:a16="http://schemas.microsoft.com/office/drawing/2014/main" id="{63EBD787-1CC0-4391-9C1E-5AA67407EA5F}"/>
              </a:ext>
            </a:extLst>
          </p:cNvPr>
          <p:cNvPicPr>
            <a:picLocks noChangeAspect="1"/>
          </p:cNvPicPr>
          <p:nvPr/>
        </p:nvPicPr>
        <p:blipFill>
          <a:blip r:embed="rId2"/>
          <a:stretch>
            <a:fillRect/>
          </a:stretch>
        </p:blipFill>
        <p:spPr>
          <a:xfrm>
            <a:off x="497057" y="3797488"/>
            <a:ext cx="1441157" cy="1801446"/>
          </a:xfrm>
          <a:prstGeom prst="rect">
            <a:avLst/>
          </a:prstGeom>
        </p:spPr>
      </p:pic>
      <p:pic>
        <p:nvPicPr>
          <p:cNvPr id="6" name="Picture 5">
            <a:extLst>
              <a:ext uri="{FF2B5EF4-FFF2-40B4-BE49-F238E27FC236}">
                <a16:creationId xmlns:a16="http://schemas.microsoft.com/office/drawing/2014/main" id="{90883327-A164-4175-894F-DA8DDC010131}"/>
              </a:ext>
            </a:extLst>
          </p:cNvPr>
          <p:cNvPicPr>
            <a:picLocks noChangeAspect="1"/>
          </p:cNvPicPr>
          <p:nvPr/>
        </p:nvPicPr>
        <p:blipFill>
          <a:blip r:embed="rId3"/>
          <a:stretch>
            <a:fillRect/>
          </a:stretch>
        </p:blipFill>
        <p:spPr>
          <a:xfrm>
            <a:off x="497058" y="1659285"/>
            <a:ext cx="1441157" cy="1801446"/>
          </a:xfrm>
          <a:prstGeom prst="rect">
            <a:avLst/>
          </a:prstGeom>
        </p:spPr>
      </p:pic>
    </p:spTree>
    <p:extLst>
      <p:ext uri="{BB962C8B-B14F-4D97-AF65-F5344CB8AC3E}">
        <p14:creationId xmlns:p14="http://schemas.microsoft.com/office/powerpoint/2010/main" val="2061839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B736A-20F9-9848-9C1D-79FE05A42924}"/>
              </a:ext>
            </a:extLst>
          </p:cNvPr>
          <p:cNvSpPr>
            <a:spLocks noGrp="1"/>
          </p:cNvSpPr>
          <p:nvPr>
            <p:ph type="title"/>
          </p:nvPr>
        </p:nvSpPr>
        <p:spPr>
          <a:xfrm>
            <a:off x="543349" y="681421"/>
            <a:ext cx="5092094" cy="1695870"/>
          </a:xfrm>
        </p:spPr>
        <p:txBody>
          <a:bodyPr>
            <a:normAutofit/>
          </a:bodyPr>
          <a:lstStyle/>
          <a:p>
            <a:r>
              <a:rPr lang="en-GB" sz="3600" b="1" dirty="0">
                <a:latin typeface="Sassoon Infant Std" panose="020B0503020103030203" pitchFamily="34" charset="0"/>
              </a:rPr>
              <a:t>Classroom expectations</a:t>
            </a:r>
          </a:p>
        </p:txBody>
      </p:sp>
      <p:sp>
        <p:nvSpPr>
          <p:cNvPr id="4" name="Text Placeholder 3">
            <a:extLst>
              <a:ext uri="{FF2B5EF4-FFF2-40B4-BE49-F238E27FC236}">
                <a16:creationId xmlns:a16="http://schemas.microsoft.com/office/drawing/2014/main" id="{39631C95-F8B0-F64A-B018-5066FBA7569D}"/>
              </a:ext>
            </a:extLst>
          </p:cNvPr>
          <p:cNvSpPr>
            <a:spLocks noGrp="1"/>
          </p:cNvSpPr>
          <p:nvPr>
            <p:ph type="body" sz="half" idx="2"/>
          </p:nvPr>
        </p:nvSpPr>
        <p:spPr>
          <a:xfrm>
            <a:off x="1019042" y="2666817"/>
            <a:ext cx="4140708" cy="2661827"/>
          </a:xfrm>
        </p:spPr>
        <p:txBody>
          <a:bodyPr>
            <a:normAutofit/>
          </a:bodyPr>
          <a:lstStyle/>
          <a:p>
            <a:r>
              <a:rPr lang="en-GB" sz="4400" b="1" dirty="0">
                <a:latin typeface="Sassoon Infant Std" panose="020B0503020103030203" pitchFamily="34" charset="0"/>
              </a:rPr>
              <a:t>Be Safe </a:t>
            </a:r>
          </a:p>
          <a:p>
            <a:r>
              <a:rPr lang="en-GB" sz="4400" b="1" dirty="0">
                <a:latin typeface="Sassoon Infant Std" panose="020B0503020103030203" pitchFamily="34" charset="0"/>
              </a:rPr>
              <a:t>Be Respectful </a:t>
            </a:r>
          </a:p>
          <a:p>
            <a:r>
              <a:rPr lang="en-GB" sz="4400" b="1" dirty="0">
                <a:latin typeface="Sassoon Infant Std" panose="020B0503020103030203" pitchFamily="34" charset="0"/>
              </a:rPr>
              <a:t>Be Ready</a:t>
            </a:r>
          </a:p>
        </p:txBody>
      </p:sp>
      <p:pic>
        <p:nvPicPr>
          <p:cNvPr id="7" name="Picture 6" descr="Graphical user interface, text, application&#10;&#10;Description automatically generated">
            <a:extLst>
              <a:ext uri="{FF2B5EF4-FFF2-40B4-BE49-F238E27FC236}">
                <a16:creationId xmlns:a16="http://schemas.microsoft.com/office/drawing/2014/main" id="{202DA568-552A-7A4E-9F8A-CE0612BDFB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2641" y="0"/>
            <a:ext cx="5092095" cy="6858000"/>
          </a:xfrm>
          <a:prstGeom prst="rect">
            <a:avLst/>
          </a:prstGeom>
        </p:spPr>
      </p:pic>
    </p:spTree>
    <p:extLst>
      <p:ext uri="{BB962C8B-B14F-4D97-AF65-F5344CB8AC3E}">
        <p14:creationId xmlns:p14="http://schemas.microsoft.com/office/powerpoint/2010/main" val="689731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28CF7-2A43-4110-BC6D-5759FB090992}"/>
              </a:ext>
            </a:extLst>
          </p:cNvPr>
          <p:cNvSpPr>
            <a:spLocks noGrp="1"/>
          </p:cNvSpPr>
          <p:nvPr>
            <p:ph type="title"/>
          </p:nvPr>
        </p:nvSpPr>
        <p:spPr>
          <a:xfrm>
            <a:off x="742148" y="287703"/>
            <a:ext cx="4486656" cy="1141497"/>
          </a:xfrm>
        </p:spPr>
        <p:txBody>
          <a:bodyPr/>
          <a:lstStyle/>
          <a:p>
            <a:r>
              <a:rPr lang="en-US" b="1" dirty="0">
                <a:latin typeface="Sassoon Infant Std" panose="020B0503020103030203" pitchFamily="34" charset="0"/>
              </a:rPr>
              <a:t>Developing metacognition</a:t>
            </a:r>
            <a:endParaRPr lang="en-GB" b="1" dirty="0">
              <a:latin typeface="Sassoon Infant Std" panose="020B0503020103030203" pitchFamily="34" charset="0"/>
            </a:endParaRPr>
          </a:p>
        </p:txBody>
      </p:sp>
      <p:sp>
        <p:nvSpPr>
          <p:cNvPr id="4" name="Text Placeholder 3">
            <a:extLst>
              <a:ext uri="{FF2B5EF4-FFF2-40B4-BE49-F238E27FC236}">
                <a16:creationId xmlns:a16="http://schemas.microsoft.com/office/drawing/2014/main" id="{7174704E-9575-4F87-9DDC-134525760C65}"/>
              </a:ext>
            </a:extLst>
          </p:cNvPr>
          <p:cNvSpPr>
            <a:spLocks noGrp="1"/>
          </p:cNvSpPr>
          <p:nvPr>
            <p:ph type="body" sz="half" idx="2"/>
          </p:nvPr>
        </p:nvSpPr>
        <p:spPr>
          <a:xfrm>
            <a:off x="234461" y="1650779"/>
            <a:ext cx="5612057" cy="4919518"/>
          </a:xfrm>
        </p:spPr>
        <p:txBody>
          <a:bodyPr>
            <a:normAutofit/>
          </a:bodyPr>
          <a:lstStyle/>
          <a:p>
            <a:r>
              <a:rPr lang="en-US" sz="2400" b="1" u="sng" dirty="0">
                <a:latin typeface="Sassoon Infant Std" panose="020B0503020103030203" pitchFamily="34" charset="0"/>
              </a:rPr>
              <a:t>Learning to Learn</a:t>
            </a:r>
          </a:p>
          <a:p>
            <a:r>
              <a:rPr lang="en-US" sz="2400" dirty="0">
                <a:latin typeface="Sassoon Infant Std" panose="020B0503020103030203" pitchFamily="34" charset="0"/>
              </a:rPr>
              <a:t>T</a:t>
            </a:r>
            <a:r>
              <a:rPr lang="en-GB" sz="2400" dirty="0">
                <a:latin typeface="Sassoon Infant Std" panose="020B0503020103030203" pitchFamily="34" charset="0"/>
              </a:rPr>
              <a:t>o help children understand the process of and build resilience for learning, we continue to refer to our Learning Characters which link with our Trust Values:</a:t>
            </a:r>
          </a:p>
          <a:p>
            <a:endParaRPr lang="en-US" sz="1800" dirty="0">
              <a:latin typeface="Sassoon Infant Std" panose="020B0503020103030203" pitchFamily="34" charset="0"/>
            </a:endParaRPr>
          </a:p>
          <a:p>
            <a:pPr algn="l"/>
            <a:r>
              <a:rPr lang="en-US" sz="2400" b="1" dirty="0">
                <a:latin typeface="Sassoon Infant Std" panose="020B0503020103030203" pitchFamily="34" charset="0"/>
              </a:rPr>
              <a:t>Curious</a:t>
            </a:r>
            <a:r>
              <a:rPr lang="en-US" sz="2400" dirty="0">
                <a:latin typeface="Sassoon Infant Std" panose="020B0503020103030203" pitchFamily="34" charset="0"/>
              </a:rPr>
              <a:t>: Find our Flamingo</a:t>
            </a:r>
          </a:p>
          <a:p>
            <a:pPr algn="r"/>
            <a:r>
              <a:rPr lang="en-US" sz="2400" b="1" dirty="0">
                <a:latin typeface="Sassoon Infant Std" panose="020B0503020103030203" pitchFamily="34" charset="0"/>
              </a:rPr>
              <a:t>Creative</a:t>
            </a:r>
            <a:r>
              <a:rPr lang="en-US" sz="2400" dirty="0">
                <a:latin typeface="Sassoon Infant Std" panose="020B0503020103030203" pitchFamily="34" charset="0"/>
              </a:rPr>
              <a:t>: Ideas Iguana</a:t>
            </a:r>
          </a:p>
          <a:p>
            <a:pPr algn="l"/>
            <a:r>
              <a:rPr lang="en-US" sz="2400" b="1" dirty="0">
                <a:latin typeface="Sassoon Infant Std" panose="020B0503020103030203" pitchFamily="34" charset="0"/>
              </a:rPr>
              <a:t>Responsible</a:t>
            </a:r>
            <a:r>
              <a:rPr lang="en-US" sz="2400" dirty="0">
                <a:latin typeface="Sassoon Infant Std" panose="020B0503020103030203" pitchFamily="34" charset="0"/>
              </a:rPr>
              <a:t>: Teamwork Turtle</a:t>
            </a:r>
          </a:p>
          <a:p>
            <a:pPr algn="r"/>
            <a:r>
              <a:rPr lang="en-US" sz="2400" b="1" dirty="0">
                <a:latin typeface="Sassoon Infant Std" panose="020B0503020103030203" pitchFamily="34" charset="0"/>
              </a:rPr>
              <a:t>Determined</a:t>
            </a:r>
            <a:r>
              <a:rPr lang="en-US" sz="2400" dirty="0">
                <a:latin typeface="Sassoon Infant Std" panose="020B0503020103030203" pitchFamily="34" charset="0"/>
              </a:rPr>
              <a:t>: Keep Going Koala</a:t>
            </a:r>
          </a:p>
          <a:p>
            <a:pPr algn="l"/>
            <a:r>
              <a:rPr lang="en-US" sz="2400" b="1" dirty="0">
                <a:latin typeface="Sassoon Infant Std" panose="020B0503020103030203" pitchFamily="34" charset="0"/>
              </a:rPr>
              <a:t>Enthusiastic</a:t>
            </a:r>
            <a:r>
              <a:rPr lang="en-US" sz="2400" dirty="0">
                <a:latin typeface="Sassoon Infant Std" panose="020B0503020103030203" pitchFamily="34" charset="0"/>
              </a:rPr>
              <a:t>: Have a Go Hippo</a:t>
            </a:r>
          </a:p>
          <a:p>
            <a:endParaRPr lang="en-GB" sz="1800" dirty="0">
              <a:latin typeface="Sassoon Infant Std" panose="020B0503020103030203" pitchFamily="34" charset="0"/>
            </a:endParaRPr>
          </a:p>
          <a:p>
            <a:endParaRPr lang="en-US" dirty="0">
              <a:latin typeface="Sassoon Infant Std" panose="020B0503020103030203" pitchFamily="34" charset="0"/>
            </a:endParaRPr>
          </a:p>
        </p:txBody>
      </p:sp>
      <p:pic>
        <p:nvPicPr>
          <p:cNvPr id="1028" name="Picture 4" descr="The Learning Pit: How to teach children to be resilient in learning -  MindMovers Psychology">
            <a:extLst>
              <a:ext uri="{FF2B5EF4-FFF2-40B4-BE49-F238E27FC236}">
                <a16:creationId xmlns:a16="http://schemas.microsoft.com/office/drawing/2014/main" id="{75196153-0F0B-421D-BD32-0A49B5C88A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469" t="5926" r="5996" b="8377"/>
          <a:stretch/>
        </p:blipFill>
        <p:spPr bwMode="auto">
          <a:xfrm>
            <a:off x="6531624" y="226647"/>
            <a:ext cx="5332129" cy="398584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E0E1274-4D6F-47FA-B23A-0F6FEA771646}"/>
              </a:ext>
            </a:extLst>
          </p:cNvPr>
          <p:cNvSpPr txBox="1"/>
          <p:nvPr/>
        </p:nvSpPr>
        <p:spPr>
          <a:xfrm>
            <a:off x="6424247" y="4517292"/>
            <a:ext cx="5416062" cy="1477328"/>
          </a:xfrm>
          <a:prstGeom prst="rect">
            <a:avLst/>
          </a:prstGeom>
          <a:noFill/>
        </p:spPr>
        <p:txBody>
          <a:bodyPr wrap="square" rtlCol="0">
            <a:spAutoFit/>
          </a:bodyPr>
          <a:lstStyle/>
          <a:p>
            <a:r>
              <a:rPr lang="en-US" dirty="0">
                <a:latin typeface="Sassoon Infant Std" panose="020B0503020103030203" pitchFamily="34" charset="0"/>
              </a:rPr>
              <a:t>We talk to the children about the learning process and how it shouldn’t be an “easy ride”.  Deep learning involves set backs, feelings of uncertainty and requires effort.  Mistakes are embraced and shared freely in order to deepen learning.</a:t>
            </a:r>
            <a:endParaRPr lang="en-GB" dirty="0">
              <a:latin typeface="Sassoon Infant Std" panose="020B0503020103030203" pitchFamily="34" charset="0"/>
            </a:endParaRPr>
          </a:p>
        </p:txBody>
      </p:sp>
      <p:pic>
        <p:nvPicPr>
          <p:cNvPr id="8" name="Picture 1">
            <a:extLst>
              <a:ext uri="{FF2B5EF4-FFF2-40B4-BE49-F238E27FC236}">
                <a16:creationId xmlns:a16="http://schemas.microsoft.com/office/drawing/2014/main" id="{51964C3B-A547-47BF-8259-5C2AEB7461E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8642" y="4681414"/>
            <a:ext cx="691054" cy="367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a:extLst>
              <a:ext uri="{FF2B5EF4-FFF2-40B4-BE49-F238E27FC236}">
                <a16:creationId xmlns:a16="http://schemas.microsoft.com/office/drawing/2014/main" id="{C2C0ABAF-82B0-4BDF-B3E0-89BA72D615A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5466" y="4048587"/>
            <a:ext cx="343229" cy="556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a:extLst>
              <a:ext uri="{FF2B5EF4-FFF2-40B4-BE49-F238E27FC236}">
                <a16:creationId xmlns:a16="http://schemas.microsoft.com/office/drawing/2014/main" id="{99F86F3B-8C60-4E79-9FB6-C2FD0118F4B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8695" y="6217532"/>
            <a:ext cx="640895" cy="35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CDD3D8B6-EDC4-4457-99BE-D45335FA19F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60873" y="5107329"/>
            <a:ext cx="657842" cy="484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a:extLst>
              <a:ext uri="{FF2B5EF4-FFF2-40B4-BE49-F238E27FC236}">
                <a16:creationId xmlns:a16="http://schemas.microsoft.com/office/drawing/2014/main" id="{803DAEDE-F6FC-42AB-81BE-1EA86D3DB1F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5534829"/>
            <a:ext cx="495246" cy="584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4210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BF0BB5-D559-4242-BFA0-1630A74430DD}"/>
              </a:ext>
            </a:extLst>
          </p:cNvPr>
          <p:cNvSpPr>
            <a:spLocks noGrp="1"/>
          </p:cNvSpPr>
          <p:nvPr>
            <p:ph type="title"/>
          </p:nvPr>
        </p:nvSpPr>
        <p:spPr>
          <a:xfrm>
            <a:off x="2043566" y="175338"/>
            <a:ext cx="7729728" cy="1188720"/>
          </a:xfrm>
        </p:spPr>
        <p:txBody>
          <a:bodyPr/>
          <a:lstStyle/>
          <a:p>
            <a:r>
              <a:rPr lang="en-US" dirty="0"/>
              <a:t>Our Timetable</a:t>
            </a:r>
            <a:endParaRPr lang="en-GB" dirty="0"/>
          </a:p>
        </p:txBody>
      </p:sp>
      <p:pic>
        <p:nvPicPr>
          <p:cNvPr id="6" name="Picture 5">
            <a:extLst>
              <a:ext uri="{FF2B5EF4-FFF2-40B4-BE49-F238E27FC236}">
                <a16:creationId xmlns:a16="http://schemas.microsoft.com/office/drawing/2014/main" id="{087C23F9-D7AB-43DA-9960-CDED6AD59037}"/>
              </a:ext>
            </a:extLst>
          </p:cNvPr>
          <p:cNvPicPr>
            <a:picLocks noChangeAspect="1"/>
          </p:cNvPicPr>
          <p:nvPr/>
        </p:nvPicPr>
        <p:blipFill>
          <a:blip r:embed="rId2"/>
          <a:stretch>
            <a:fillRect/>
          </a:stretch>
        </p:blipFill>
        <p:spPr>
          <a:xfrm>
            <a:off x="1101969" y="1476480"/>
            <a:ext cx="9415509" cy="5280237"/>
          </a:xfrm>
          <a:prstGeom prst="rect">
            <a:avLst/>
          </a:prstGeom>
        </p:spPr>
      </p:pic>
    </p:spTree>
    <p:extLst>
      <p:ext uri="{BB962C8B-B14F-4D97-AF65-F5344CB8AC3E}">
        <p14:creationId xmlns:p14="http://schemas.microsoft.com/office/powerpoint/2010/main" val="3850711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0162" y="4144968"/>
            <a:ext cx="7331675" cy="706579"/>
          </a:xfrm>
        </p:spPr>
        <p:txBody>
          <a:bodyPr vert="horz" lIns="91440" tIns="45720" rIns="91440" bIns="45720" rtlCol="0">
            <a:normAutofit fontScale="85000" lnSpcReduction="10000"/>
          </a:bodyPr>
          <a:lstStyle/>
          <a:p>
            <a:pPr marL="0" indent="0" algn="ctr">
              <a:buNone/>
            </a:pPr>
            <a:r>
              <a:rPr lang="en-US" sz="4000" b="1" dirty="0">
                <a:solidFill>
                  <a:schemeClr val="tx1"/>
                </a:solidFill>
                <a:latin typeface="Sassoon Infant Std" panose="020B0503020103030203" pitchFamily="34" charset="0"/>
              </a:rPr>
              <a:t>Were they only raiders and invaders?</a:t>
            </a:r>
          </a:p>
        </p:txBody>
      </p:sp>
      <p:sp>
        <p:nvSpPr>
          <p:cNvPr id="2" name="Title 1"/>
          <p:cNvSpPr>
            <a:spLocks noGrp="1"/>
          </p:cNvSpPr>
          <p:nvPr>
            <p:ph type="title"/>
          </p:nvPr>
        </p:nvSpPr>
        <p:spPr>
          <a:xfrm>
            <a:off x="1600199" y="713446"/>
            <a:ext cx="8991600" cy="2837276"/>
          </a:xfrm>
        </p:spPr>
        <p:txBody>
          <a:bodyPr vert="horz" lIns="274320" tIns="182880" rIns="274320" bIns="182880" rtlCol="0" anchor="ctr" anchorCtr="1">
            <a:normAutofit/>
          </a:bodyPr>
          <a:lstStyle/>
          <a:p>
            <a:r>
              <a:rPr lang="en-US" sz="3800" dirty="0">
                <a:latin typeface="Sassoon Infant Std" panose="020B0503020103030203" pitchFamily="34" charset="0"/>
              </a:rPr>
              <a:t>Autumn term topic:</a:t>
            </a:r>
            <a:br>
              <a:rPr lang="en-US" sz="3800" dirty="0">
                <a:latin typeface="Sassoon Infant Std" panose="020B0503020103030203" pitchFamily="34" charset="0"/>
              </a:rPr>
            </a:br>
            <a:br>
              <a:rPr lang="en-US" sz="3800" dirty="0">
                <a:latin typeface="Sassoon Infant Std" panose="020B0503020103030203" pitchFamily="34" charset="0"/>
              </a:rPr>
            </a:br>
            <a:r>
              <a:rPr lang="en-US" sz="3600" b="1" dirty="0">
                <a:solidFill>
                  <a:schemeClr val="tx1"/>
                </a:solidFill>
                <a:latin typeface="Sassoon Infant Std" panose="020B0503020103030203" pitchFamily="34" charset="0"/>
              </a:rPr>
              <a:t>Anglo-Saxons and Vikings</a:t>
            </a:r>
            <a:br>
              <a:rPr lang="en-US" sz="3600" b="1" dirty="0">
                <a:solidFill>
                  <a:schemeClr val="tx1"/>
                </a:solidFill>
                <a:latin typeface="Sassoon Infant Std" panose="020B0503020103030203" pitchFamily="34" charset="0"/>
              </a:rPr>
            </a:br>
            <a:endParaRPr lang="en-US" sz="3800" dirty="0">
              <a:latin typeface="Sassoon Infant Std" panose="020B0503020103030203" pitchFamily="34" charset="0"/>
            </a:endParaRPr>
          </a:p>
        </p:txBody>
      </p:sp>
      <p:sp>
        <p:nvSpPr>
          <p:cNvPr id="4" name="TextBox 3">
            <a:extLst>
              <a:ext uri="{FF2B5EF4-FFF2-40B4-BE49-F238E27FC236}">
                <a16:creationId xmlns:a16="http://schemas.microsoft.com/office/drawing/2014/main" id="{3286B8AE-BEAE-4A1F-B583-F21336168C7C}"/>
              </a:ext>
            </a:extLst>
          </p:cNvPr>
          <p:cNvSpPr txBox="1"/>
          <p:nvPr/>
        </p:nvSpPr>
        <p:spPr>
          <a:xfrm>
            <a:off x="273538" y="5076461"/>
            <a:ext cx="11746523" cy="1569660"/>
          </a:xfrm>
          <a:prstGeom prst="rect">
            <a:avLst/>
          </a:prstGeom>
          <a:noFill/>
        </p:spPr>
        <p:txBody>
          <a:bodyPr wrap="square" rtlCol="0">
            <a:spAutoFit/>
          </a:bodyPr>
          <a:lstStyle/>
          <a:p>
            <a:pPr algn="ctr"/>
            <a:r>
              <a:rPr lang="en-US" sz="2400" dirty="0"/>
              <a:t>Most of our Wider Curriculum lessons will be incorporated into this topic.  </a:t>
            </a:r>
          </a:p>
          <a:p>
            <a:pPr algn="ctr"/>
            <a:r>
              <a:rPr lang="en-US" sz="2400" dirty="0"/>
              <a:t>PE, RE, PSHE, French and Music are taught discretely.</a:t>
            </a:r>
          </a:p>
          <a:p>
            <a:pPr algn="ctr"/>
            <a:endParaRPr lang="en-US" sz="2400" dirty="0"/>
          </a:p>
          <a:p>
            <a:pPr algn="ctr"/>
            <a:r>
              <a:rPr lang="en-US" sz="2400" dirty="0"/>
              <a:t>Our Wider Curriculum Learning Journey is available to view on the class webpage</a:t>
            </a:r>
            <a:r>
              <a:rPr lang="en-US" dirty="0"/>
              <a:t>.</a:t>
            </a:r>
            <a:endParaRPr lang="en-GB" dirty="0"/>
          </a:p>
        </p:txBody>
      </p:sp>
    </p:spTree>
    <p:extLst>
      <p:ext uri="{BB962C8B-B14F-4D97-AF65-F5344CB8AC3E}">
        <p14:creationId xmlns:p14="http://schemas.microsoft.com/office/powerpoint/2010/main" val="109418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44A07-A091-4815-8E13-33C0C7BE6BE9}"/>
              </a:ext>
            </a:extLst>
          </p:cNvPr>
          <p:cNvSpPr>
            <a:spLocks noGrp="1"/>
          </p:cNvSpPr>
          <p:nvPr>
            <p:ph type="title"/>
          </p:nvPr>
        </p:nvSpPr>
        <p:spPr>
          <a:xfrm>
            <a:off x="2231136" y="316015"/>
            <a:ext cx="7729728" cy="1188720"/>
          </a:xfrm>
        </p:spPr>
        <p:txBody>
          <a:bodyPr/>
          <a:lstStyle/>
          <a:p>
            <a:r>
              <a:rPr lang="en-US" dirty="0"/>
              <a:t>Home Learning</a:t>
            </a:r>
            <a:endParaRPr lang="en-GB" dirty="0"/>
          </a:p>
        </p:txBody>
      </p:sp>
      <p:sp>
        <p:nvSpPr>
          <p:cNvPr id="3" name="TextBox 2">
            <a:extLst>
              <a:ext uri="{FF2B5EF4-FFF2-40B4-BE49-F238E27FC236}">
                <a16:creationId xmlns:a16="http://schemas.microsoft.com/office/drawing/2014/main" id="{1F783F46-298A-4884-8482-75B94678B1AA}"/>
              </a:ext>
            </a:extLst>
          </p:cNvPr>
          <p:cNvSpPr txBox="1"/>
          <p:nvPr/>
        </p:nvSpPr>
        <p:spPr>
          <a:xfrm>
            <a:off x="296986" y="1844431"/>
            <a:ext cx="7362092" cy="4154984"/>
          </a:xfrm>
          <a:prstGeom prst="rect">
            <a:avLst/>
          </a:prstGeom>
          <a:noFill/>
        </p:spPr>
        <p:txBody>
          <a:bodyPr wrap="square" rtlCol="0">
            <a:spAutoFit/>
          </a:bodyPr>
          <a:lstStyle/>
          <a:p>
            <a:r>
              <a:rPr lang="en-US" sz="2400" dirty="0">
                <a:latin typeface="Sassoon Infant Std" panose="020B0503020103030203" pitchFamily="34" charset="0"/>
              </a:rPr>
              <a:t>In addition to the optional homework grid, a weekly piece of home learning will be set.  This will be the same as Year 3 in that </a:t>
            </a:r>
            <a:r>
              <a:rPr lang="en-US" sz="2400" dirty="0" err="1">
                <a:latin typeface="Sassoon Infant Std" panose="020B0503020103030203" pitchFamily="34" charset="0"/>
              </a:rPr>
              <a:t>Maths</a:t>
            </a:r>
            <a:r>
              <a:rPr lang="en-US" sz="2400" dirty="0">
                <a:latin typeface="Sassoon Infant Std" panose="020B0503020103030203" pitchFamily="34" charset="0"/>
              </a:rPr>
              <a:t> and </a:t>
            </a:r>
            <a:r>
              <a:rPr lang="en-US" sz="2400" dirty="0" err="1">
                <a:latin typeface="Sassoon Infant Std" panose="020B0503020103030203" pitchFamily="34" charset="0"/>
              </a:rPr>
              <a:t>PaG</a:t>
            </a:r>
            <a:r>
              <a:rPr lang="en-US" sz="2400" dirty="0">
                <a:latin typeface="Sassoon Infant Std" panose="020B0503020103030203" pitchFamily="34" charset="0"/>
              </a:rPr>
              <a:t> (Punctuation and Grammar) tasks will be set on alternate weeks.</a:t>
            </a:r>
          </a:p>
          <a:p>
            <a:endParaRPr lang="en-US" sz="2400" dirty="0">
              <a:latin typeface="Sassoon Infant Std" panose="020B0503020103030203" pitchFamily="34" charset="0"/>
            </a:endParaRPr>
          </a:p>
          <a:p>
            <a:r>
              <a:rPr lang="en-US" sz="2400" dirty="0">
                <a:latin typeface="Sassoon Infant Std" panose="020B0503020103030203" pitchFamily="34" charset="0"/>
              </a:rPr>
              <a:t>Home learning will be given to take home on a Friday and should be returned to school no later than the following Friday.</a:t>
            </a:r>
          </a:p>
          <a:p>
            <a:endParaRPr lang="en-US" sz="2400" dirty="0">
              <a:latin typeface="Sassoon Infant Std" panose="020B0503020103030203" pitchFamily="34" charset="0"/>
            </a:endParaRPr>
          </a:p>
          <a:p>
            <a:r>
              <a:rPr lang="en-US" sz="2400" dirty="0">
                <a:latin typeface="Sassoon Infant Std" panose="020B0503020103030203" pitchFamily="34" charset="0"/>
              </a:rPr>
              <a:t>All effort will be made to ensure that home learning tasks are set at an appropriate level for your child.</a:t>
            </a:r>
            <a:endParaRPr lang="en-GB" sz="2400" dirty="0">
              <a:latin typeface="Sassoon Infant Std" panose="020B0503020103030203" pitchFamily="34" charset="0"/>
            </a:endParaRPr>
          </a:p>
        </p:txBody>
      </p:sp>
      <p:pic>
        <p:nvPicPr>
          <p:cNvPr id="3074" name="Picture 2" descr="COVID-19 and At-Home Learning - Children and Screens">
            <a:extLst>
              <a:ext uri="{FF2B5EF4-FFF2-40B4-BE49-F238E27FC236}">
                <a16:creationId xmlns:a16="http://schemas.microsoft.com/office/drawing/2014/main" id="{108B65AD-A7C5-484B-99AB-F843C9F567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1293" y="2557462"/>
            <a:ext cx="3743721" cy="24912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A60AFC6-9CED-4A21-916A-7B0A2BC30B88}"/>
              </a:ext>
            </a:extLst>
          </p:cNvPr>
          <p:cNvSpPr txBox="1"/>
          <p:nvPr/>
        </p:nvSpPr>
        <p:spPr>
          <a:xfrm>
            <a:off x="8213969" y="5259754"/>
            <a:ext cx="3681045" cy="923330"/>
          </a:xfrm>
          <a:prstGeom prst="rect">
            <a:avLst/>
          </a:prstGeom>
          <a:noFill/>
        </p:spPr>
        <p:txBody>
          <a:bodyPr wrap="square" rtlCol="0">
            <a:spAutoFit/>
          </a:bodyPr>
          <a:lstStyle/>
          <a:p>
            <a:pPr algn="ctr"/>
            <a:r>
              <a:rPr lang="en-US" dirty="0">
                <a:solidFill>
                  <a:srgbClr val="0070C0"/>
                </a:solidFill>
                <a:latin typeface="Sassoon Infant Std" panose="020B0503020103030203" pitchFamily="34" charset="0"/>
              </a:rPr>
              <a:t>Wherever possible, copies of homework can be found via our class blog on the website.</a:t>
            </a:r>
            <a:endParaRPr lang="en-GB" dirty="0">
              <a:solidFill>
                <a:srgbClr val="0070C0"/>
              </a:solidFill>
              <a:latin typeface="Sassoon Infant Std" panose="020B0503020103030203" pitchFamily="34" charset="0"/>
            </a:endParaRPr>
          </a:p>
        </p:txBody>
      </p:sp>
    </p:spTree>
    <p:extLst>
      <p:ext uri="{BB962C8B-B14F-4D97-AF65-F5344CB8AC3E}">
        <p14:creationId xmlns:p14="http://schemas.microsoft.com/office/powerpoint/2010/main" val="3659644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7B0A10-855B-4002-8B55-E02794052C74}"/>
              </a:ext>
            </a:extLst>
          </p:cNvPr>
          <p:cNvPicPr>
            <a:picLocks noChangeAspect="1"/>
          </p:cNvPicPr>
          <p:nvPr/>
        </p:nvPicPr>
        <p:blipFill>
          <a:blip r:embed="rId2"/>
          <a:stretch>
            <a:fillRect/>
          </a:stretch>
        </p:blipFill>
        <p:spPr>
          <a:xfrm>
            <a:off x="830676" y="298408"/>
            <a:ext cx="10650124" cy="6433141"/>
          </a:xfrm>
          <a:prstGeom prst="rect">
            <a:avLst/>
          </a:prstGeom>
        </p:spPr>
      </p:pic>
    </p:spTree>
    <p:extLst>
      <p:ext uri="{BB962C8B-B14F-4D97-AF65-F5344CB8AC3E}">
        <p14:creationId xmlns:p14="http://schemas.microsoft.com/office/powerpoint/2010/main" val="2255125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73800-82FD-48CF-9F44-8B94D42EC63C}"/>
              </a:ext>
            </a:extLst>
          </p:cNvPr>
          <p:cNvSpPr>
            <a:spLocks noGrp="1"/>
          </p:cNvSpPr>
          <p:nvPr>
            <p:ph type="title"/>
          </p:nvPr>
        </p:nvSpPr>
        <p:spPr>
          <a:xfrm>
            <a:off x="273226" y="256406"/>
            <a:ext cx="5894832" cy="1188720"/>
          </a:xfrm>
        </p:spPr>
        <p:txBody>
          <a:bodyPr vert="horz" lIns="182880" tIns="182880" rIns="182880" bIns="182880" rtlCol="0" anchor="ctr">
            <a:normAutofit/>
          </a:bodyPr>
          <a:lstStyle/>
          <a:p>
            <a:r>
              <a:rPr lang="en-US" dirty="0">
                <a:latin typeface="Sassoon Infant Std" panose="020B0503020103030203" pitchFamily="34" charset="0"/>
              </a:rPr>
              <a:t>Reading at home</a:t>
            </a:r>
          </a:p>
        </p:txBody>
      </p:sp>
      <p:sp>
        <p:nvSpPr>
          <p:cNvPr id="4" name="Content Placeholder 3">
            <a:extLst>
              <a:ext uri="{FF2B5EF4-FFF2-40B4-BE49-F238E27FC236}">
                <a16:creationId xmlns:a16="http://schemas.microsoft.com/office/drawing/2014/main" id="{7FDBD4F8-1386-4325-A69C-AF91C9D556AD}"/>
              </a:ext>
            </a:extLst>
          </p:cNvPr>
          <p:cNvSpPr>
            <a:spLocks noGrp="1"/>
          </p:cNvSpPr>
          <p:nvPr>
            <p:ph sz="half" idx="1"/>
          </p:nvPr>
        </p:nvSpPr>
        <p:spPr>
          <a:xfrm>
            <a:off x="179755" y="1604080"/>
            <a:ext cx="6890732" cy="4044110"/>
          </a:xfrm>
        </p:spPr>
        <p:txBody>
          <a:bodyPr vert="horz" lIns="91440" tIns="45720" rIns="91440" bIns="45720" rtlCol="0">
            <a:normAutofit/>
          </a:bodyPr>
          <a:lstStyle/>
          <a:p>
            <a:pPr marL="0"/>
            <a:r>
              <a:rPr lang="en-US" sz="2400" dirty="0">
                <a:latin typeface="Sassoon Infant Std" panose="020B0503020103030203" pitchFamily="34" charset="0"/>
              </a:rPr>
              <a:t>Please read with your child as often as you can and record in their Reading Record. </a:t>
            </a:r>
          </a:p>
          <a:p>
            <a:pPr marL="0"/>
            <a:r>
              <a:rPr lang="en-US" sz="2400" dirty="0">
                <a:latin typeface="Sassoon Infant Std" panose="020B0503020103030203" pitchFamily="34" charset="0"/>
              </a:rPr>
              <a:t>As well as encouraging fluency and expression when they read, use VIPERS to develop comprehension skills.  Please see the additional guidance.</a:t>
            </a:r>
          </a:p>
          <a:p>
            <a:pPr marL="0"/>
            <a:r>
              <a:rPr lang="en-US" sz="2400" dirty="0">
                <a:latin typeface="Sassoon Infant Std" panose="020B0503020103030203" pitchFamily="34" charset="0"/>
              </a:rPr>
              <a:t>Please make sure your child brings their reading packets to school </a:t>
            </a:r>
            <a:r>
              <a:rPr lang="en-US" sz="2400" b="1" u="sng" dirty="0">
                <a:latin typeface="Sassoon Infant Std" panose="020B0503020103030203" pitchFamily="34" charset="0"/>
              </a:rPr>
              <a:t>every day. </a:t>
            </a:r>
          </a:p>
          <a:p>
            <a:pPr marL="0" indent="0">
              <a:buNone/>
            </a:pPr>
            <a:endParaRPr lang="en-US" dirty="0"/>
          </a:p>
        </p:txBody>
      </p:sp>
      <p:sp>
        <p:nvSpPr>
          <p:cNvPr id="10" name="Rectangle 9">
            <a:extLst>
              <a:ext uri="{FF2B5EF4-FFF2-40B4-BE49-F238E27FC236}">
                <a16:creationId xmlns:a16="http://schemas.microsoft.com/office/drawing/2014/main" id="{879398A9-0D0D-4901-BDDF-B3D93CECA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6706" y="964692"/>
            <a:ext cx="3986784"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11FEC3B-E514-4E21-B2CB-7903A73569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1298" y="1128683"/>
            <a:ext cx="3657600"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Golden Ticket | Roald Dahl Wiki | Fandom">
            <a:extLst>
              <a:ext uri="{FF2B5EF4-FFF2-40B4-BE49-F238E27FC236}">
                <a16:creationId xmlns:a16="http://schemas.microsoft.com/office/drawing/2014/main" id="{F0726DE4-60E7-4C4E-9FF0-D0B0D847EE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7468" y="2892710"/>
            <a:ext cx="3114675" cy="14668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ow to Make the Gift of Reading Even More Fun | ParentMap">
            <a:extLst>
              <a:ext uri="{FF2B5EF4-FFF2-40B4-BE49-F238E27FC236}">
                <a16:creationId xmlns:a16="http://schemas.microsoft.com/office/drawing/2014/main" id="{DBB1A2C2-8D4F-4272-A60A-9A9D727873D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7531" b="7541"/>
          <a:stretch/>
        </p:blipFill>
        <p:spPr bwMode="auto">
          <a:xfrm>
            <a:off x="8144167" y="4473266"/>
            <a:ext cx="2581275" cy="11502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9D64850-8439-4B0A-B7CB-9E2BABF90890}"/>
              </a:ext>
            </a:extLst>
          </p:cNvPr>
          <p:cNvSpPr txBox="1"/>
          <p:nvPr/>
        </p:nvSpPr>
        <p:spPr>
          <a:xfrm>
            <a:off x="7877468" y="1375508"/>
            <a:ext cx="2847974" cy="1077218"/>
          </a:xfrm>
          <a:prstGeom prst="rect">
            <a:avLst/>
          </a:prstGeom>
          <a:noFill/>
        </p:spPr>
        <p:txBody>
          <a:bodyPr wrap="square" rtlCol="0">
            <a:spAutoFit/>
          </a:bodyPr>
          <a:lstStyle/>
          <a:p>
            <a:pPr algn="ctr"/>
            <a:r>
              <a:rPr lang="en-US" sz="3200" dirty="0">
                <a:latin typeface="Sassoon Infant Std" panose="020B0503020103030203" pitchFamily="34" charset="0"/>
              </a:rPr>
              <a:t>Three reads at home:</a:t>
            </a:r>
            <a:endParaRPr lang="en-GB" sz="3200" dirty="0">
              <a:latin typeface="Sassoon Infant Std" panose="020B0503020103030203" pitchFamily="34" charset="0"/>
            </a:endParaRPr>
          </a:p>
        </p:txBody>
      </p:sp>
      <p:pic>
        <p:nvPicPr>
          <p:cNvPr id="2054" name="Picture 6" descr="Reading Progression - North Road Primary School, Yate, South Gloucestershire">
            <a:extLst>
              <a:ext uri="{FF2B5EF4-FFF2-40B4-BE49-F238E27FC236}">
                <a16:creationId xmlns:a16="http://schemas.microsoft.com/office/drawing/2014/main" id="{EBAC50CD-A2C7-4712-925D-E50EC5550F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8388" y="4473266"/>
            <a:ext cx="2276475" cy="200977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Group of happy school children reading books - Rooted in Rights">
            <a:extLst>
              <a:ext uri="{FF2B5EF4-FFF2-40B4-BE49-F238E27FC236}">
                <a16:creationId xmlns:a16="http://schemas.microsoft.com/office/drawing/2014/main" id="{4AF279EE-23E6-4E58-8F54-8A08F82BF4B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1329" b="21280"/>
          <a:stretch/>
        </p:blipFill>
        <p:spPr bwMode="auto">
          <a:xfrm>
            <a:off x="291991" y="4978400"/>
            <a:ext cx="4250181" cy="1623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5004440"/>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9703480-de6e-4175-8f35-2e138828a4d6" xsi:nil="true"/>
    <lcf76f155ced4ddcb4097134ff3c332f xmlns="3250b547-9d1d-4e2c-b133-901dd2c8f42a">
      <Terms xmlns="http://schemas.microsoft.com/office/infopath/2007/PartnerControls"/>
    </lcf76f155ced4ddcb4097134ff3c332f>
    <Number xmlns="3250b547-9d1d-4e2c-b133-901dd2c8f42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680D4BC62F0BE49883F4938E0CE9E2D" ma:contentTypeVersion="15" ma:contentTypeDescription="Create a new document." ma:contentTypeScope="" ma:versionID="b34ac04fa9d4fcae44eff359835e68c5">
  <xsd:schema xmlns:xsd="http://www.w3.org/2001/XMLSchema" xmlns:xs="http://www.w3.org/2001/XMLSchema" xmlns:p="http://schemas.microsoft.com/office/2006/metadata/properties" xmlns:ns2="3250b547-9d1d-4e2c-b133-901dd2c8f42a" xmlns:ns3="59703480-de6e-4175-8f35-2e138828a4d6" targetNamespace="http://schemas.microsoft.com/office/2006/metadata/properties" ma:root="true" ma:fieldsID="e8f9aedc0a22603cf7d09d68934d2ad5" ns2:_="" ns3:_="">
    <xsd:import namespace="3250b547-9d1d-4e2c-b133-901dd2c8f42a"/>
    <xsd:import namespace="59703480-de6e-4175-8f35-2e138828a4d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Number"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50b547-9d1d-4e2c-b133-901dd2c8f4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920bbd0-a590-49e9-a2eb-f0652b8ec80c"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Number" ma:index="21" nillable="true" ma:displayName="Number" ma:format="Dropdown" ma:internalName="Number" ma:percentage="FALSE">
      <xsd:simpleType>
        <xsd:restriction base="dms:Number"/>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9703480-de6e-4175-8f35-2e138828a4d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b20696e-e5f7-4871-9659-1283cce3df6b}" ma:internalName="TaxCatchAll" ma:showField="CatchAllData" ma:web="59703480-de6e-4175-8f35-2e138828a4d6">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803D49D-94F2-4BE8-B2D8-EF86BE8EC782}">
  <ds:schemaRefs>
    <ds:schemaRef ds:uri="http://schemas.microsoft.com/office/2006/metadata/properties"/>
    <ds:schemaRef ds:uri="http://www.w3.org/XML/1998/namespace"/>
    <ds:schemaRef ds:uri="http://schemas.microsoft.com/office/infopath/2007/PartnerControls"/>
    <ds:schemaRef ds:uri="http://purl.org/dc/terms/"/>
    <ds:schemaRef ds:uri="http://purl.org/dc/dcmitype/"/>
    <ds:schemaRef ds:uri="http://schemas.microsoft.com/office/2006/documentManagement/types"/>
    <ds:schemaRef ds:uri="http://purl.org/dc/elements/1.1/"/>
    <ds:schemaRef ds:uri="http://schemas.openxmlformats.org/package/2006/metadata/core-properties"/>
    <ds:schemaRef ds:uri="59703480-de6e-4175-8f35-2e138828a4d6"/>
    <ds:schemaRef ds:uri="3250b547-9d1d-4e2c-b133-901dd2c8f42a"/>
  </ds:schemaRefs>
</ds:datastoreItem>
</file>

<file path=customXml/itemProps2.xml><?xml version="1.0" encoding="utf-8"?>
<ds:datastoreItem xmlns:ds="http://schemas.openxmlformats.org/officeDocument/2006/customXml" ds:itemID="{E42CE600-20DC-4AAD-B698-100A5B8AABC5}">
  <ds:schemaRefs>
    <ds:schemaRef ds:uri="http://schemas.microsoft.com/sharepoint/v3/contenttype/forms"/>
  </ds:schemaRefs>
</ds:datastoreItem>
</file>

<file path=customXml/itemProps3.xml><?xml version="1.0" encoding="utf-8"?>
<ds:datastoreItem xmlns:ds="http://schemas.openxmlformats.org/officeDocument/2006/customXml" ds:itemID="{8FAB5A0F-4EE6-4B74-866A-76A7DF474A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50b547-9d1d-4e2c-b133-901dd2c8f42a"/>
    <ds:schemaRef ds:uri="59703480-de6e-4175-8f35-2e138828a4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{1DD88C58-834A-BC4E-B11D-4801E76F8F13}tf10001120</Template>
  <TotalTime>0</TotalTime>
  <Words>944</Words>
  <Application>Microsoft Office PowerPoint</Application>
  <PresentationFormat>Widescreen</PresentationFormat>
  <Paragraphs>73</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Parcel</vt:lpstr>
      <vt:lpstr>Welcome to Year 4!</vt:lpstr>
      <vt:lpstr>Year 4 – Our team</vt:lpstr>
      <vt:lpstr>Classroom expectations</vt:lpstr>
      <vt:lpstr>Developing metacognition</vt:lpstr>
      <vt:lpstr>Our Timetable</vt:lpstr>
      <vt:lpstr>Autumn term topic:  Anglo-Saxons and Vikings </vt:lpstr>
      <vt:lpstr>Home Learning</vt:lpstr>
      <vt:lpstr>PowerPoint Presentation</vt:lpstr>
      <vt:lpstr>Reading at home</vt:lpstr>
      <vt:lpstr>Times tables</vt:lpstr>
      <vt:lpstr>Spelling</vt:lpstr>
      <vt:lpstr>PE Day: Wednesday (usually) </vt:lpstr>
      <vt:lpstr>Library </vt:lpstr>
      <vt:lpstr>Possible residential opportunity!</vt:lpstr>
      <vt:lpstr> If there is anything you would like to discuss with us please feel free to pop in for a chat, leave a message at the school office or email secretary@wadebridgeprimary.co.uk   Thank you so much for taking the time to attend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5 ‘Meet the Teacher’</dc:title>
  <dc:creator>Dave Hannah (Wadebridge Primary)</dc:creator>
  <cp:lastModifiedBy>Sarah Jayne Hill (Wadebridge Primary)</cp:lastModifiedBy>
  <cp:revision>44</cp:revision>
  <cp:lastPrinted>2019-09-10T14:18:45Z</cp:lastPrinted>
  <dcterms:created xsi:type="dcterms:W3CDTF">2018-09-10T17:55:02Z</dcterms:created>
  <dcterms:modified xsi:type="dcterms:W3CDTF">2023-09-14T20:42:46Z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0x0101000680D4BC62F0BE49883F4938E0CE9E2D</vt:lpwstr>
  </property>
  <property fmtid="{D5CDD505-2E9C-101B-9397-08002B2CF9AE}" pid="3" name="MediaServiceImageTags">
    <vt:lpwstr/>
  </property>
</Properties>
</file>