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1"/>
  </p:sldMasterIdLst>
  <p:notesMasterIdLst>
    <p:notesMasterId r:id="rId11"/>
  </p:notesMasterIdLst>
  <p:sldIdLst>
    <p:sldId id="256" r:id="rId2"/>
    <p:sldId id="259" r:id="rId3"/>
    <p:sldId id="257" r:id="rId4"/>
    <p:sldId id="260" r:id="rId5"/>
    <p:sldId id="265" r:id="rId6"/>
    <p:sldId id="263" r:id="rId7"/>
    <p:sldId id="262" r:id="rId8"/>
    <p:sldId id="261"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Jayne Hill (Wadebridge Primary)" initials="SJH(P" lastIdx="1" clrIdx="0">
    <p:extLst>
      <p:ext uri="{19B8F6BF-5375-455C-9EA6-DF929625EA0E}">
        <p15:presenceInfo xmlns:p15="http://schemas.microsoft.com/office/powerpoint/2012/main" userId="S-1-5-21-443993246-1238047721-629491585-13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F40CA-C429-4076-9A32-03105049C235}" type="datetimeFigureOut">
              <a:rPr lang="en-GB" smtClean="0"/>
              <a:t>13/09/2023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AEC339-4DD3-43DF-A23E-E3E02943100D}" type="slidenum">
              <a:rPr lang="en-GB" smtClean="0"/>
              <a:t>‹#›</a:t>
            </a:fld>
            <a:endParaRPr lang="en-GB"/>
          </a:p>
        </p:txBody>
      </p:sp>
    </p:spTree>
    <p:extLst>
      <p:ext uri="{BB962C8B-B14F-4D97-AF65-F5344CB8AC3E}">
        <p14:creationId xmlns:p14="http://schemas.microsoft.com/office/powerpoint/2010/main" val="253451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SJ</a:t>
            </a:r>
          </a:p>
        </p:txBody>
      </p:sp>
      <p:sp>
        <p:nvSpPr>
          <p:cNvPr id="4" name="Slide Number Placeholder 3"/>
          <p:cNvSpPr>
            <a:spLocks noGrp="1"/>
          </p:cNvSpPr>
          <p:nvPr>
            <p:ph type="sldNum" sz="quarter" idx="5"/>
          </p:nvPr>
        </p:nvSpPr>
        <p:spPr/>
        <p:txBody>
          <a:bodyPr/>
          <a:lstStyle/>
          <a:p>
            <a:fld id="{4AAEC339-4DD3-43DF-A23E-E3E02943100D}" type="slidenum">
              <a:rPr lang="en-GB" smtClean="0"/>
              <a:t>4</a:t>
            </a:fld>
            <a:endParaRPr lang="en-GB"/>
          </a:p>
        </p:txBody>
      </p:sp>
    </p:spTree>
    <p:extLst>
      <p:ext uri="{BB962C8B-B14F-4D97-AF65-F5344CB8AC3E}">
        <p14:creationId xmlns:p14="http://schemas.microsoft.com/office/powerpoint/2010/main" val="364185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recognise the important impact home learning has upon children’s progress as well as providing an important link between home and school.  The Education Endowment Foundation has researched the impact of home learning upon children’s progress and on the whole, this has an increase rate of two months’.  This means that children should make an additional two months’ progress by completing home learning tasks regularly.</a:t>
            </a:r>
          </a:p>
        </p:txBody>
      </p:sp>
      <p:sp>
        <p:nvSpPr>
          <p:cNvPr id="4" name="Slide Number Placeholder 3"/>
          <p:cNvSpPr>
            <a:spLocks noGrp="1"/>
          </p:cNvSpPr>
          <p:nvPr>
            <p:ph type="sldNum" sz="quarter" idx="5"/>
          </p:nvPr>
        </p:nvSpPr>
        <p:spPr/>
        <p:txBody>
          <a:bodyPr/>
          <a:lstStyle/>
          <a:p>
            <a:fld id="{4AAEC339-4DD3-43DF-A23E-E3E02943100D}" type="slidenum">
              <a:rPr lang="en-GB" smtClean="0"/>
              <a:t>6</a:t>
            </a:fld>
            <a:endParaRPr lang="en-GB"/>
          </a:p>
        </p:txBody>
      </p:sp>
    </p:spTree>
    <p:extLst>
      <p:ext uri="{BB962C8B-B14F-4D97-AF65-F5344CB8AC3E}">
        <p14:creationId xmlns:p14="http://schemas.microsoft.com/office/powerpoint/2010/main" val="153692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require any assistance with your ParentPay account, please contact a member of our admin team.</a:t>
            </a:r>
          </a:p>
        </p:txBody>
      </p:sp>
      <p:sp>
        <p:nvSpPr>
          <p:cNvPr id="4" name="Slide Number Placeholder 3"/>
          <p:cNvSpPr>
            <a:spLocks noGrp="1"/>
          </p:cNvSpPr>
          <p:nvPr>
            <p:ph type="sldNum" sz="quarter" idx="5"/>
          </p:nvPr>
        </p:nvSpPr>
        <p:spPr/>
        <p:txBody>
          <a:bodyPr/>
          <a:lstStyle/>
          <a:p>
            <a:fld id="{4AAEC339-4DD3-43DF-A23E-E3E02943100D}" type="slidenum">
              <a:rPr lang="en-GB" smtClean="0"/>
              <a:t>7</a:t>
            </a:fld>
            <a:endParaRPr lang="en-GB"/>
          </a:p>
        </p:txBody>
      </p:sp>
    </p:spTree>
    <p:extLst>
      <p:ext uri="{BB962C8B-B14F-4D97-AF65-F5344CB8AC3E}">
        <p14:creationId xmlns:p14="http://schemas.microsoft.com/office/powerpoint/2010/main" val="169612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109927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412891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60282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1081178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24639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2781735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3789795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79298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304122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C63B7A-FD10-442A-8532-E9F2B53DF267}"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334071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C63B7A-FD10-442A-8532-E9F2B53DF267}"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261313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C63B7A-FD10-442A-8532-E9F2B53DF267}" type="datetimeFigureOut">
              <a:rPr lang="en-GB" smtClean="0"/>
              <a:t>13/09/2023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357506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C63B7A-FD10-442A-8532-E9F2B53DF267}" type="datetimeFigureOut">
              <a:rPr lang="en-GB" smtClean="0"/>
              <a:t>13/09/2023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3499777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C63B7A-FD10-442A-8532-E9F2B53DF267}" type="datetimeFigureOut">
              <a:rPr lang="en-GB" smtClean="0"/>
              <a:t>13/09/2023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133316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C63B7A-FD10-442A-8532-E9F2B53DF267}"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9B2F00-B592-4EA1-BBFE-F2BE47CBB1BF}" type="slidenum">
              <a:rPr lang="en-GB" smtClean="0"/>
              <a:t>‹#›</a:t>
            </a:fld>
            <a:endParaRPr lang="en-GB"/>
          </a:p>
        </p:txBody>
      </p:sp>
    </p:spTree>
    <p:extLst>
      <p:ext uri="{BB962C8B-B14F-4D97-AF65-F5344CB8AC3E}">
        <p14:creationId xmlns:p14="http://schemas.microsoft.com/office/powerpoint/2010/main" val="1527070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9B2F00-B592-4EA1-BBFE-F2BE47CBB1BF}" type="slidenum">
              <a:rPr lang="en-GB" smtClean="0"/>
              <a:t>‹#›</a:t>
            </a:fld>
            <a:endParaRPr lang="en-GB"/>
          </a:p>
        </p:txBody>
      </p:sp>
      <p:sp>
        <p:nvSpPr>
          <p:cNvPr id="5" name="Date Placeholder 4"/>
          <p:cNvSpPr>
            <a:spLocks noGrp="1"/>
          </p:cNvSpPr>
          <p:nvPr>
            <p:ph type="dt" sz="half" idx="10"/>
          </p:nvPr>
        </p:nvSpPr>
        <p:spPr/>
        <p:txBody>
          <a:bodyPr/>
          <a:lstStyle/>
          <a:p>
            <a:fld id="{CAC63B7A-FD10-442A-8532-E9F2B53DF267}" type="datetimeFigureOut">
              <a:rPr lang="en-GB" smtClean="0"/>
              <a:t>13/09/2023</a:t>
            </a:fld>
            <a:endParaRPr lang="en-GB"/>
          </a:p>
        </p:txBody>
      </p:sp>
    </p:spTree>
    <p:extLst>
      <p:ext uri="{BB962C8B-B14F-4D97-AF65-F5344CB8AC3E}">
        <p14:creationId xmlns:p14="http://schemas.microsoft.com/office/powerpoint/2010/main" val="1519553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C63B7A-FD10-442A-8532-E9F2B53DF267}" type="datetimeFigureOut">
              <a:rPr lang="en-GB" smtClean="0"/>
              <a:t>13/09/2023</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49B2F00-B592-4EA1-BBFE-F2BE47CBB1BF}" type="slidenum">
              <a:rPr lang="en-GB" smtClean="0"/>
              <a:t>‹#›</a:t>
            </a:fld>
            <a:endParaRPr lang="en-GB"/>
          </a:p>
        </p:txBody>
      </p:sp>
    </p:spTree>
    <p:extLst>
      <p:ext uri="{BB962C8B-B14F-4D97-AF65-F5344CB8AC3E}">
        <p14:creationId xmlns:p14="http://schemas.microsoft.com/office/powerpoint/2010/main" val="59139626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s://www.parentpay.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hyperlink" Target="https://www.cornwall.gov.uk/schools-and-education/schools-and-colleges/school-meal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C871-9573-4A16-BC99-C23177F01F9B}"/>
              </a:ext>
            </a:extLst>
          </p:cNvPr>
          <p:cNvSpPr>
            <a:spLocks noGrp="1"/>
          </p:cNvSpPr>
          <p:nvPr>
            <p:ph type="ctrTitle"/>
          </p:nvPr>
        </p:nvSpPr>
        <p:spPr>
          <a:xfrm>
            <a:off x="1507067" y="2404534"/>
            <a:ext cx="8164834" cy="1646302"/>
          </a:xfrm>
        </p:spPr>
        <p:txBody>
          <a:bodyPr/>
          <a:lstStyle/>
          <a:p>
            <a:r>
              <a:rPr lang="en-GB" dirty="0">
                <a:latin typeface="Sassoon Infant Std" panose="020B0503020103030203" pitchFamily="34" charset="0"/>
              </a:rPr>
              <a:t>Welcome to Key Stage 2!</a:t>
            </a:r>
          </a:p>
        </p:txBody>
      </p:sp>
      <p:sp>
        <p:nvSpPr>
          <p:cNvPr id="3" name="Subtitle 2">
            <a:extLst>
              <a:ext uri="{FF2B5EF4-FFF2-40B4-BE49-F238E27FC236}">
                <a16:creationId xmlns:a16="http://schemas.microsoft.com/office/drawing/2014/main" id="{13BC92F5-DBD5-49D3-AC45-3D58466F2E02}"/>
              </a:ext>
            </a:extLst>
          </p:cNvPr>
          <p:cNvSpPr>
            <a:spLocks noGrp="1"/>
          </p:cNvSpPr>
          <p:nvPr>
            <p:ph type="subTitle" idx="1"/>
          </p:nvPr>
        </p:nvSpPr>
        <p:spPr/>
        <p:txBody>
          <a:bodyPr/>
          <a:lstStyle/>
          <a:p>
            <a:r>
              <a:rPr lang="en-GB" dirty="0">
                <a:latin typeface="Sassoon Infant Std" panose="020B0503020103030203" pitchFamily="34" charset="0"/>
              </a:rPr>
              <a:t>Year 3 2023-2024</a:t>
            </a:r>
          </a:p>
        </p:txBody>
      </p:sp>
    </p:spTree>
    <p:extLst>
      <p:ext uri="{BB962C8B-B14F-4D97-AF65-F5344CB8AC3E}">
        <p14:creationId xmlns:p14="http://schemas.microsoft.com/office/powerpoint/2010/main" val="59732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8CF07-B7C7-47F0-AAD8-26519439E7BC}"/>
              </a:ext>
            </a:extLst>
          </p:cNvPr>
          <p:cNvSpPr>
            <a:spLocks noGrp="1"/>
          </p:cNvSpPr>
          <p:nvPr>
            <p:ph type="title"/>
          </p:nvPr>
        </p:nvSpPr>
        <p:spPr/>
        <p:txBody>
          <a:bodyPr/>
          <a:lstStyle/>
          <a:p>
            <a:r>
              <a:rPr lang="en-GB" b="1" dirty="0">
                <a:latin typeface="Sassoon Infant Std" panose="020B0503020103030203" pitchFamily="34" charset="0"/>
              </a:rPr>
              <a:t>Our Year 3 Team</a:t>
            </a:r>
          </a:p>
        </p:txBody>
      </p:sp>
      <p:sp>
        <p:nvSpPr>
          <p:cNvPr id="3" name="Content Placeholder 2">
            <a:extLst>
              <a:ext uri="{FF2B5EF4-FFF2-40B4-BE49-F238E27FC236}">
                <a16:creationId xmlns:a16="http://schemas.microsoft.com/office/drawing/2014/main" id="{1389E4CB-2661-4B0F-9925-E283792ED7DC}"/>
              </a:ext>
            </a:extLst>
          </p:cNvPr>
          <p:cNvSpPr>
            <a:spLocks noGrp="1"/>
          </p:cNvSpPr>
          <p:nvPr>
            <p:ph idx="1"/>
          </p:nvPr>
        </p:nvSpPr>
        <p:spPr>
          <a:xfrm>
            <a:off x="481563" y="4441571"/>
            <a:ext cx="3077920" cy="1555387"/>
          </a:xfrm>
        </p:spPr>
        <p:txBody>
          <a:bodyPr>
            <a:normAutofit/>
          </a:bodyPr>
          <a:lstStyle/>
          <a:p>
            <a:pPr marL="0" indent="0" algn="ctr">
              <a:buNone/>
            </a:pPr>
            <a:r>
              <a:rPr lang="en-GB" sz="2400" dirty="0"/>
              <a:t>3W</a:t>
            </a:r>
          </a:p>
          <a:p>
            <a:pPr marL="0" indent="0" algn="ctr">
              <a:buNone/>
            </a:pPr>
            <a:r>
              <a:rPr lang="en-GB" sz="2400" b="1" dirty="0">
                <a:solidFill>
                  <a:srgbClr val="0070C0"/>
                </a:solidFill>
                <a:latin typeface="Ink Free" panose="03080402000500000000" pitchFamily="66" charset="0"/>
              </a:rPr>
              <a:t>Mr Robey</a:t>
            </a:r>
            <a:endParaRPr lang="en-GB" sz="1200" dirty="0">
              <a:solidFill>
                <a:schemeClr val="accent1">
                  <a:lumMod val="75000"/>
                </a:schemeClr>
              </a:solidFill>
            </a:endParaRPr>
          </a:p>
          <a:p>
            <a:pPr marL="0" indent="0" algn="ctr">
              <a:buNone/>
            </a:pPr>
            <a:endParaRPr lang="en-GB" sz="2400" dirty="0"/>
          </a:p>
        </p:txBody>
      </p:sp>
      <p:sp>
        <p:nvSpPr>
          <p:cNvPr id="4" name="Content Placeholder 2">
            <a:extLst>
              <a:ext uri="{FF2B5EF4-FFF2-40B4-BE49-F238E27FC236}">
                <a16:creationId xmlns:a16="http://schemas.microsoft.com/office/drawing/2014/main" id="{D48E15C8-6FD6-49BF-A9B5-22F9C46B7C9B}"/>
              </a:ext>
            </a:extLst>
          </p:cNvPr>
          <p:cNvSpPr txBox="1">
            <a:spLocks/>
          </p:cNvSpPr>
          <p:nvPr/>
        </p:nvSpPr>
        <p:spPr>
          <a:xfrm>
            <a:off x="4021810" y="4441571"/>
            <a:ext cx="3680123" cy="20796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GB" sz="2400" dirty="0"/>
              <a:t>3B</a:t>
            </a:r>
          </a:p>
          <a:p>
            <a:pPr marL="0" indent="0" algn="ctr">
              <a:buFont typeface="Wingdings 3" charset="2"/>
              <a:buNone/>
            </a:pPr>
            <a:r>
              <a:rPr lang="en-GB" sz="2400" b="1" dirty="0">
                <a:solidFill>
                  <a:srgbClr val="0070C0"/>
                </a:solidFill>
                <a:latin typeface="Ink Free" panose="03080402000500000000" pitchFamily="66" charset="0"/>
              </a:rPr>
              <a:t>Mr Langton &amp; Miss May</a:t>
            </a:r>
          </a:p>
          <a:p>
            <a:pPr marL="0" indent="0" algn="ctr">
              <a:buFont typeface="Wingdings 3" charset="2"/>
              <a:buNone/>
            </a:pPr>
            <a:r>
              <a:rPr lang="en-GB" sz="1200" dirty="0"/>
              <a:t>(Monday – Wednesday)	(Thursday - Friday)</a:t>
            </a:r>
          </a:p>
          <a:p>
            <a:pPr marL="0" indent="0" algn="ctr">
              <a:buFont typeface="Wingdings 3" charset="2"/>
              <a:buNone/>
            </a:pPr>
            <a:endParaRPr lang="en-GB" sz="2400" dirty="0"/>
          </a:p>
        </p:txBody>
      </p:sp>
      <p:sp>
        <p:nvSpPr>
          <p:cNvPr id="5" name="Content Placeholder 2">
            <a:extLst>
              <a:ext uri="{FF2B5EF4-FFF2-40B4-BE49-F238E27FC236}">
                <a16:creationId xmlns:a16="http://schemas.microsoft.com/office/drawing/2014/main" id="{39A58C12-8E36-4BDA-AF4A-EC0973F7DB2F}"/>
              </a:ext>
            </a:extLst>
          </p:cNvPr>
          <p:cNvSpPr txBox="1">
            <a:spLocks/>
          </p:cNvSpPr>
          <p:nvPr/>
        </p:nvSpPr>
        <p:spPr>
          <a:xfrm>
            <a:off x="7810529" y="1666426"/>
            <a:ext cx="3899908" cy="303911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GB" sz="2400" dirty="0"/>
              <a:t>Tas</a:t>
            </a:r>
          </a:p>
          <a:p>
            <a:pPr marL="0" indent="0" algn="ctr">
              <a:buFont typeface="Wingdings 3" charset="2"/>
              <a:buNone/>
            </a:pPr>
            <a:endParaRPr lang="en-GB" sz="2400" dirty="0"/>
          </a:p>
          <a:p>
            <a:pPr marL="0" indent="0" algn="ctr">
              <a:buNone/>
            </a:pPr>
            <a:r>
              <a:rPr lang="en-GB" sz="2400" b="1" dirty="0">
                <a:solidFill>
                  <a:srgbClr val="002060"/>
                </a:solidFill>
                <a:latin typeface="Ink Free" panose="03080402000500000000" pitchFamily="66" charset="0"/>
              </a:rPr>
              <a:t>3W:Mrs Hodkinson</a:t>
            </a:r>
          </a:p>
          <a:p>
            <a:pPr marL="0" indent="0" algn="ctr">
              <a:buNone/>
            </a:pPr>
            <a:r>
              <a:rPr lang="en-GB" sz="2400" b="1" dirty="0">
                <a:solidFill>
                  <a:srgbClr val="002060"/>
                </a:solidFill>
                <a:latin typeface="Ink Free" panose="03080402000500000000" pitchFamily="66" charset="0"/>
              </a:rPr>
              <a:t>Mrs Bryant</a:t>
            </a:r>
          </a:p>
          <a:p>
            <a:pPr marL="0" indent="0" algn="ctr">
              <a:buNone/>
            </a:pPr>
            <a:r>
              <a:rPr lang="en-GB" sz="2400" b="1" dirty="0">
                <a:solidFill>
                  <a:srgbClr val="002060"/>
                </a:solidFill>
                <a:latin typeface="Ink Free" panose="03080402000500000000" pitchFamily="66" charset="0"/>
              </a:rPr>
              <a:t>Miss </a:t>
            </a:r>
            <a:r>
              <a:rPr lang="en-GB" sz="2400" b="1" dirty="0" err="1">
                <a:solidFill>
                  <a:srgbClr val="002060"/>
                </a:solidFill>
                <a:latin typeface="Ink Free" panose="03080402000500000000" pitchFamily="66" charset="0"/>
              </a:rPr>
              <a:t>Wotus</a:t>
            </a:r>
            <a:endParaRPr lang="en-GB" sz="2400" b="1" dirty="0">
              <a:solidFill>
                <a:srgbClr val="002060"/>
              </a:solidFill>
              <a:latin typeface="Ink Free" panose="03080402000500000000" pitchFamily="66" charset="0"/>
            </a:endParaRPr>
          </a:p>
          <a:p>
            <a:pPr marL="0" indent="0" algn="ctr">
              <a:buNone/>
            </a:pPr>
            <a:endParaRPr lang="en-GB" sz="2400" b="1" dirty="0">
              <a:solidFill>
                <a:srgbClr val="002060"/>
              </a:solidFill>
              <a:latin typeface="Ink Free" panose="03080402000500000000" pitchFamily="66" charset="0"/>
            </a:endParaRPr>
          </a:p>
          <a:p>
            <a:pPr marL="0" indent="0" algn="ctr">
              <a:buFont typeface="Wingdings 3" charset="2"/>
              <a:buNone/>
            </a:pPr>
            <a:r>
              <a:rPr lang="en-GB" sz="2400" b="1" dirty="0">
                <a:solidFill>
                  <a:srgbClr val="002060"/>
                </a:solidFill>
                <a:latin typeface="Ink Free" panose="03080402000500000000" pitchFamily="66" charset="0"/>
              </a:rPr>
              <a:t>3B: Mrs Jeffrey</a:t>
            </a:r>
            <a:endParaRPr lang="en-GB" sz="1700" b="1" dirty="0">
              <a:solidFill>
                <a:srgbClr val="002060"/>
              </a:solidFill>
              <a:latin typeface="Ink Free" panose="03080402000500000000" pitchFamily="66" charset="0"/>
            </a:endParaRPr>
          </a:p>
          <a:p>
            <a:pPr marL="0" indent="0" algn="ctr">
              <a:buFont typeface="Wingdings 3" charset="2"/>
              <a:buNone/>
            </a:pPr>
            <a:endParaRPr lang="en-GB" sz="2400" dirty="0"/>
          </a:p>
        </p:txBody>
      </p:sp>
      <p:pic>
        <p:nvPicPr>
          <p:cNvPr id="9" name="Picture 8">
            <a:extLst>
              <a:ext uri="{FF2B5EF4-FFF2-40B4-BE49-F238E27FC236}">
                <a16:creationId xmlns:a16="http://schemas.microsoft.com/office/drawing/2014/main" id="{07FD2294-22C1-43DF-9938-F3CA7E804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04920" y="1856792"/>
            <a:ext cx="2836506" cy="2127380"/>
          </a:xfrm>
          <a:prstGeom prst="rect">
            <a:avLst/>
          </a:prstGeom>
        </p:spPr>
      </p:pic>
      <p:pic>
        <p:nvPicPr>
          <p:cNvPr id="6" name="Picture 5">
            <a:extLst>
              <a:ext uri="{FF2B5EF4-FFF2-40B4-BE49-F238E27FC236}">
                <a16:creationId xmlns:a16="http://schemas.microsoft.com/office/drawing/2014/main" id="{8331811F-0F88-4C75-A9E2-8BF1A697B75A}"/>
              </a:ext>
            </a:extLst>
          </p:cNvPr>
          <p:cNvPicPr>
            <a:picLocks noChangeAspect="1"/>
          </p:cNvPicPr>
          <p:nvPr/>
        </p:nvPicPr>
        <p:blipFill>
          <a:blip r:embed="rId3"/>
          <a:stretch>
            <a:fillRect/>
          </a:stretch>
        </p:blipFill>
        <p:spPr>
          <a:xfrm>
            <a:off x="5748203" y="2246618"/>
            <a:ext cx="1732229" cy="1775899"/>
          </a:xfrm>
          <a:prstGeom prst="rect">
            <a:avLst/>
          </a:prstGeom>
        </p:spPr>
      </p:pic>
      <p:pic>
        <p:nvPicPr>
          <p:cNvPr id="7" name="Picture 6">
            <a:extLst>
              <a:ext uri="{FF2B5EF4-FFF2-40B4-BE49-F238E27FC236}">
                <a16:creationId xmlns:a16="http://schemas.microsoft.com/office/drawing/2014/main" id="{87B7CE33-BF7C-468D-967F-6CF9E18C968A}"/>
              </a:ext>
            </a:extLst>
          </p:cNvPr>
          <p:cNvPicPr>
            <a:picLocks noChangeAspect="1"/>
          </p:cNvPicPr>
          <p:nvPr/>
        </p:nvPicPr>
        <p:blipFill>
          <a:blip r:embed="rId4"/>
          <a:stretch>
            <a:fillRect/>
          </a:stretch>
        </p:blipFill>
        <p:spPr>
          <a:xfrm>
            <a:off x="1142769" y="2033236"/>
            <a:ext cx="1763981" cy="1749870"/>
          </a:xfrm>
          <a:prstGeom prst="rect">
            <a:avLst/>
          </a:prstGeom>
        </p:spPr>
      </p:pic>
    </p:spTree>
    <p:extLst>
      <p:ext uri="{BB962C8B-B14F-4D97-AF65-F5344CB8AC3E}">
        <p14:creationId xmlns:p14="http://schemas.microsoft.com/office/powerpoint/2010/main" val="2789784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ED462-EC1E-4C8C-B3B1-2B45172BB907}"/>
              </a:ext>
            </a:extLst>
          </p:cNvPr>
          <p:cNvSpPr>
            <a:spLocks noGrp="1"/>
          </p:cNvSpPr>
          <p:nvPr>
            <p:ph type="title"/>
          </p:nvPr>
        </p:nvSpPr>
        <p:spPr/>
        <p:txBody>
          <a:bodyPr/>
          <a:lstStyle/>
          <a:p>
            <a:r>
              <a:rPr lang="en-GB" b="1" dirty="0">
                <a:latin typeface="Sassoon Infant Std" panose="020B0503020103030203" pitchFamily="34" charset="0"/>
              </a:rPr>
              <a:t>The School Day</a:t>
            </a:r>
          </a:p>
        </p:txBody>
      </p:sp>
      <p:sp>
        <p:nvSpPr>
          <p:cNvPr id="3" name="Content Placeholder 2">
            <a:extLst>
              <a:ext uri="{FF2B5EF4-FFF2-40B4-BE49-F238E27FC236}">
                <a16:creationId xmlns:a16="http://schemas.microsoft.com/office/drawing/2014/main" id="{D6B45D6D-4561-47FF-BFE7-EC06B352E801}"/>
              </a:ext>
            </a:extLst>
          </p:cNvPr>
          <p:cNvSpPr>
            <a:spLocks noGrp="1"/>
          </p:cNvSpPr>
          <p:nvPr>
            <p:ph idx="1"/>
          </p:nvPr>
        </p:nvSpPr>
        <p:spPr>
          <a:xfrm>
            <a:off x="677334" y="1511559"/>
            <a:ext cx="8975713" cy="4529803"/>
          </a:xfrm>
        </p:spPr>
        <p:txBody>
          <a:bodyPr>
            <a:normAutofit/>
          </a:bodyPr>
          <a:lstStyle/>
          <a:p>
            <a:r>
              <a:rPr lang="en-GB" sz="2400" dirty="0">
                <a:latin typeface="Sassoon Infant Std" panose="020B0503020103030203" pitchFamily="34" charset="0"/>
              </a:rPr>
              <a:t>Registration is at 8.45am and collection at 3.15pm This is slightly longer than the children will be used to!</a:t>
            </a:r>
          </a:p>
          <a:p>
            <a:r>
              <a:rPr lang="en-GB" sz="2400" dirty="0">
                <a:latin typeface="Sassoon Infant Std" panose="020B0503020103030203" pitchFamily="34" charset="0"/>
              </a:rPr>
              <a:t>Children will come in to school via the green gate leading to the Key Stage 2 classrooms, enter the cloakroom where they will hang their belongings and wash their hands before entering the classroom.</a:t>
            </a:r>
          </a:p>
          <a:p>
            <a:r>
              <a:rPr lang="en-GB" sz="2400" dirty="0">
                <a:latin typeface="Sassoon Infant Std" panose="020B0503020103030203" pitchFamily="34" charset="0"/>
              </a:rPr>
              <a:t>The gate will open at 8:35am</a:t>
            </a:r>
          </a:p>
          <a:p>
            <a:r>
              <a:rPr lang="en-GB" sz="2400" dirty="0">
                <a:latin typeface="Sassoon Infant Std" panose="020B0503020103030203" pitchFamily="34" charset="0"/>
              </a:rPr>
              <a:t>Break will be at 10.30 when children will be able to have a drink and a snack as well as a play in the Year 3/4 playground.</a:t>
            </a:r>
          </a:p>
          <a:p>
            <a:r>
              <a:rPr lang="en-GB" sz="2400" dirty="0">
                <a:latin typeface="Sassoon Infant Std" panose="020B0503020103030203" pitchFamily="34" charset="0"/>
              </a:rPr>
              <a:t>Lunch will be at 12.15 and last for 45 minutes.</a:t>
            </a:r>
          </a:p>
          <a:p>
            <a:r>
              <a:rPr lang="en-GB" sz="2400" dirty="0">
                <a:latin typeface="Sassoon Infant Std" panose="020B0503020103030203" pitchFamily="34" charset="0"/>
              </a:rPr>
              <a:t>Children will leave school via the green gate at 3.15pm.</a:t>
            </a:r>
          </a:p>
        </p:txBody>
      </p:sp>
    </p:spTree>
    <p:extLst>
      <p:ext uri="{BB962C8B-B14F-4D97-AF65-F5344CB8AC3E}">
        <p14:creationId xmlns:p14="http://schemas.microsoft.com/office/powerpoint/2010/main" val="194634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F7BE-678E-4E5A-9862-C82FC3472223}"/>
              </a:ext>
            </a:extLst>
          </p:cNvPr>
          <p:cNvSpPr>
            <a:spLocks noGrp="1"/>
          </p:cNvSpPr>
          <p:nvPr>
            <p:ph type="title"/>
          </p:nvPr>
        </p:nvSpPr>
        <p:spPr/>
        <p:txBody>
          <a:bodyPr/>
          <a:lstStyle/>
          <a:p>
            <a:r>
              <a:rPr lang="en-GB" b="1" dirty="0">
                <a:latin typeface="Sassoon Infant Std" panose="020B0503020103030203" pitchFamily="34" charset="0"/>
              </a:rPr>
              <a:t>Learning in Year 3</a:t>
            </a:r>
          </a:p>
        </p:txBody>
      </p:sp>
      <p:sp>
        <p:nvSpPr>
          <p:cNvPr id="4" name="TextBox 3">
            <a:extLst>
              <a:ext uri="{FF2B5EF4-FFF2-40B4-BE49-F238E27FC236}">
                <a16:creationId xmlns:a16="http://schemas.microsoft.com/office/drawing/2014/main" id="{E6F2D637-FA9D-4606-83F2-CEF891231F24}"/>
              </a:ext>
            </a:extLst>
          </p:cNvPr>
          <p:cNvSpPr txBox="1"/>
          <p:nvPr/>
        </p:nvSpPr>
        <p:spPr>
          <a:xfrm>
            <a:off x="4233512" y="1215657"/>
            <a:ext cx="6027938" cy="2308324"/>
          </a:xfrm>
          <a:prstGeom prst="rect">
            <a:avLst/>
          </a:prstGeom>
          <a:noFill/>
        </p:spPr>
        <p:txBody>
          <a:bodyPr wrap="square" rtlCol="0">
            <a:spAutoFit/>
          </a:bodyPr>
          <a:lstStyle/>
          <a:p>
            <a:r>
              <a:rPr lang="en-GB" dirty="0">
                <a:latin typeface="Sassoon Infant Std" panose="020B0503020103030203" pitchFamily="34" charset="0"/>
              </a:rPr>
              <a:t>Just like in Key Stage 1, we will have topics during which we will do lots of our wider curriculum learning.</a:t>
            </a:r>
          </a:p>
          <a:p>
            <a:endParaRPr lang="en-GB" dirty="0">
              <a:latin typeface="Sassoon Infant Std" panose="020B0503020103030203" pitchFamily="34" charset="0"/>
            </a:endParaRPr>
          </a:p>
          <a:p>
            <a:r>
              <a:rPr lang="en-GB" dirty="0">
                <a:latin typeface="Sassoon Infant Std" panose="020B0503020103030203" pitchFamily="34" charset="0"/>
              </a:rPr>
              <a:t>Our first topic question will be:</a:t>
            </a:r>
          </a:p>
          <a:p>
            <a:r>
              <a:rPr lang="en-GB" i="1" dirty="0">
                <a:solidFill>
                  <a:srgbClr val="0070C0"/>
                </a:solidFill>
                <a:latin typeface="Sassoon Infant Std" panose="020B0503020103030203" pitchFamily="34" charset="0"/>
              </a:rPr>
              <a:t>“Is the Earth a force to be reckoned with?"</a:t>
            </a:r>
          </a:p>
          <a:p>
            <a:r>
              <a:rPr lang="en-GB" dirty="0">
                <a:latin typeface="Sassoon Infant Std" panose="020B0503020103030203" pitchFamily="34" charset="0"/>
              </a:rPr>
              <a:t>where we will be looking at the science behind how the Earth is made up with a geographical focus on natural disasters; where these happen and why. </a:t>
            </a:r>
          </a:p>
        </p:txBody>
      </p:sp>
      <p:sp>
        <p:nvSpPr>
          <p:cNvPr id="6" name="TextBox 5">
            <a:extLst>
              <a:ext uri="{FF2B5EF4-FFF2-40B4-BE49-F238E27FC236}">
                <a16:creationId xmlns:a16="http://schemas.microsoft.com/office/drawing/2014/main" id="{10911FB0-1A9B-43C5-AEDE-FEAC35B25124}"/>
              </a:ext>
            </a:extLst>
          </p:cNvPr>
          <p:cNvSpPr txBox="1"/>
          <p:nvPr/>
        </p:nvSpPr>
        <p:spPr>
          <a:xfrm>
            <a:off x="5559471" y="3497710"/>
            <a:ext cx="5785610" cy="923330"/>
          </a:xfrm>
          <a:prstGeom prst="rect">
            <a:avLst/>
          </a:prstGeom>
          <a:noFill/>
        </p:spPr>
        <p:txBody>
          <a:bodyPr wrap="square" rtlCol="0">
            <a:spAutoFit/>
          </a:bodyPr>
          <a:lstStyle/>
          <a:p>
            <a:r>
              <a:rPr lang="en-GB" dirty="0">
                <a:solidFill>
                  <a:schemeClr val="accent3">
                    <a:lumMod val="75000"/>
                  </a:schemeClr>
                </a:solidFill>
                <a:latin typeface="Sassoon Infant Std" panose="020B0503020103030203" pitchFamily="34" charset="0"/>
              </a:rPr>
              <a:t>Guided Reading and Writing lessons will happen daily, just as in Year 2.  Sometimes these lessons are linked to our topic, sometimes they stand alone.</a:t>
            </a:r>
          </a:p>
        </p:txBody>
      </p:sp>
      <p:pic>
        <p:nvPicPr>
          <p:cNvPr id="1032" name="Picture 8" descr="Mathematics – Tynecastle High School">
            <a:extLst>
              <a:ext uri="{FF2B5EF4-FFF2-40B4-BE49-F238E27FC236}">
                <a16:creationId xmlns:a16="http://schemas.microsoft.com/office/drawing/2014/main" id="{A776F485-549E-425D-B3E7-26CF2BACE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470" y="3822775"/>
            <a:ext cx="1742295" cy="11447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9756BF-151F-4C6E-8B4E-6E94615335D0}"/>
              </a:ext>
            </a:extLst>
          </p:cNvPr>
          <p:cNvSpPr txBox="1"/>
          <p:nvPr/>
        </p:nvSpPr>
        <p:spPr>
          <a:xfrm>
            <a:off x="0" y="3900432"/>
            <a:ext cx="3268818" cy="923330"/>
          </a:xfrm>
          <a:prstGeom prst="rect">
            <a:avLst/>
          </a:prstGeom>
          <a:noFill/>
        </p:spPr>
        <p:txBody>
          <a:bodyPr wrap="square" rtlCol="0">
            <a:spAutoFit/>
          </a:bodyPr>
          <a:lstStyle/>
          <a:p>
            <a:pPr algn="ctr"/>
            <a:r>
              <a:rPr lang="en-GB" dirty="0">
                <a:solidFill>
                  <a:srgbClr val="0070C0"/>
                </a:solidFill>
                <a:latin typeface="Sassoon Infant Std" panose="020B0503020103030203" pitchFamily="34" charset="0"/>
              </a:rPr>
              <a:t>Maths will continue in the same way as KS1 but with extra emphasis on Times Tables.</a:t>
            </a:r>
          </a:p>
        </p:txBody>
      </p:sp>
      <p:pic>
        <p:nvPicPr>
          <p:cNvPr id="1034" name="Picture 10" descr="6 Ideas We Can Steal From The French Culture | ILA">
            <a:extLst>
              <a:ext uri="{FF2B5EF4-FFF2-40B4-BE49-F238E27FC236}">
                <a16:creationId xmlns:a16="http://schemas.microsoft.com/office/drawing/2014/main" id="{E1C1BB77-8DDB-4160-A05B-CD242DDEC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316" y="4581658"/>
            <a:ext cx="3114675" cy="1466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FC36DB-4315-4A12-892D-CC2C390AA310}"/>
              </a:ext>
            </a:extLst>
          </p:cNvPr>
          <p:cNvSpPr txBox="1"/>
          <p:nvPr/>
        </p:nvSpPr>
        <p:spPr>
          <a:xfrm>
            <a:off x="8452276" y="4853418"/>
            <a:ext cx="2601158" cy="923330"/>
          </a:xfrm>
          <a:prstGeom prst="rect">
            <a:avLst/>
          </a:prstGeom>
          <a:noFill/>
        </p:spPr>
        <p:txBody>
          <a:bodyPr wrap="square" rtlCol="0">
            <a:spAutoFit/>
          </a:bodyPr>
          <a:lstStyle/>
          <a:p>
            <a:r>
              <a:rPr lang="en-GB" dirty="0">
                <a:solidFill>
                  <a:srgbClr val="FF0000"/>
                </a:solidFill>
                <a:latin typeface="Sassoon Infant Std" panose="020B0503020103030203" pitchFamily="34" charset="0"/>
              </a:rPr>
              <a:t>In Key Stage 2, we start learning a new subject: French!</a:t>
            </a:r>
          </a:p>
        </p:txBody>
      </p:sp>
      <p:sp>
        <p:nvSpPr>
          <p:cNvPr id="9" name="TextBox 8">
            <a:extLst>
              <a:ext uri="{FF2B5EF4-FFF2-40B4-BE49-F238E27FC236}">
                <a16:creationId xmlns:a16="http://schemas.microsoft.com/office/drawing/2014/main" id="{56DFB09D-ABF0-45A3-926F-B987DB8DD573}"/>
              </a:ext>
            </a:extLst>
          </p:cNvPr>
          <p:cNvSpPr txBox="1"/>
          <p:nvPr/>
        </p:nvSpPr>
        <p:spPr>
          <a:xfrm>
            <a:off x="2022429" y="5091291"/>
            <a:ext cx="3835887" cy="1754326"/>
          </a:xfrm>
          <a:prstGeom prst="rect">
            <a:avLst/>
          </a:prstGeom>
          <a:noFill/>
        </p:spPr>
        <p:txBody>
          <a:bodyPr wrap="square" rtlCol="0">
            <a:spAutoFit/>
          </a:bodyPr>
          <a:lstStyle/>
          <a:p>
            <a:r>
              <a:rPr lang="en-GB" dirty="0">
                <a:latin typeface="Sassoon Infant Std" panose="020B0503020103030203" pitchFamily="34" charset="0"/>
              </a:rPr>
              <a:t>In PE this term we will be undertaking gymnastics, rugby, swimming, fitness and football.</a:t>
            </a:r>
          </a:p>
          <a:p>
            <a:r>
              <a:rPr lang="en-GB" dirty="0">
                <a:latin typeface="Sassoon Infant Std" panose="020B0503020103030203" pitchFamily="34" charset="0"/>
              </a:rPr>
              <a:t>The children can wear PE kits on Mondays. Swimming is for 5 weeks on Thursdays from 28</a:t>
            </a:r>
            <a:r>
              <a:rPr lang="en-GB" baseline="30000" dirty="0">
                <a:latin typeface="Sassoon Infant Std" panose="020B0503020103030203" pitchFamily="34" charset="0"/>
              </a:rPr>
              <a:t>th</a:t>
            </a:r>
            <a:r>
              <a:rPr lang="en-GB" dirty="0">
                <a:latin typeface="Sassoon Infant Std" panose="020B0503020103030203" pitchFamily="34" charset="0"/>
              </a:rPr>
              <a:t> September.</a:t>
            </a:r>
          </a:p>
        </p:txBody>
      </p:sp>
      <p:pic>
        <p:nvPicPr>
          <p:cNvPr id="11" name="Picture 2" descr="Nature's Fury: The Science of Natural Disasters - YouTube">
            <a:extLst>
              <a:ext uri="{FF2B5EF4-FFF2-40B4-BE49-F238E27FC236}">
                <a16:creationId xmlns:a16="http://schemas.microsoft.com/office/drawing/2014/main" id="{C2CFBA15-D123-4E1D-9B4D-6510B5F43F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511" y="1295062"/>
            <a:ext cx="3810604" cy="21339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bject Focus: Physical Education – Heart of England School">
            <a:extLst>
              <a:ext uri="{FF2B5EF4-FFF2-40B4-BE49-F238E27FC236}">
                <a16:creationId xmlns:a16="http://schemas.microsoft.com/office/drawing/2014/main" id="{97F3F656-6EB7-497A-9960-F1D8E944D6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855" y="5250649"/>
            <a:ext cx="1601422" cy="105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824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24236-B7EB-41D8-9221-FCC812E34E22}"/>
              </a:ext>
            </a:extLst>
          </p:cNvPr>
          <p:cNvSpPr>
            <a:spLocks noGrp="1"/>
          </p:cNvSpPr>
          <p:nvPr>
            <p:ph type="title"/>
          </p:nvPr>
        </p:nvSpPr>
        <p:spPr/>
        <p:txBody>
          <a:bodyPr/>
          <a:lstStyle/>
          <a:p>
            <a:r>
              <a:rPr lang="en-GB" dirty="0"/>
              <a:t>Educational Visits</a:t>
            </a:r>
          </a:p>
        </p:txBody>
      </p:sp>
      <p:sp>
        <p:nvSpPr>
          <p:cNvPr id="3" name="Content Placeholder 2">
            <a:extLst>
              <a:ext uri="{FF2B5EF4-FFF2-40B4-BE49-F238E27FC236}">
                <a16:creationId xmlns:a16="http://schemas.microsoft.com/office/drawing/2014/main" id="{776D4363-4DF1-49B0-BB35-FA11D36782FE}"/>
              </a:ext>
            </a:extLst>
          </p:cNvPr>
          <p:cNvSpPr>
            <a:spLocks noGrp="1"/>
          </p:cNvSpPr>
          <p:nvPr>
            <p:ph idx="1"/>
          </p:nvPr>
        </p:nvSpPr>
        <p:spPr>
          <a:xfrm>
            <a:off x="677334" y="1586848"/>
            <a:ext cx="8596668" cy="3880773"/>
          </a:xfrm>
        </p:spPr>
        <p:txBody>
          <a:bodyPr/>
          <a:lstStyle/>
          <a:p>
            <a:pPr marL="0" indent="0">
              <a:buNone/>
            </a:pPr>
            <a:r>
              <a:rPr lang="en-GB" dirty="0"/>
              <a:t>Over the course of Year 3 we are hoping to have a range of educational visits. They could include:</a:t>
            </a:r>
          </a:p>
          <a:p>
            <a:r>
              <a:rPr lang="en-GB" dirty="0" err="1"/>
              <a:t>Pentire</a:t>
            </a:r>
            <a:endParaRPr lang="en-GB" dirty="0"/>
          </a:p>
          <a:p>
            <a:r>
              <a:rPr lang="en-GB" dirty="0"/>
              <a:t>Roman wow day</a:t>
            </a:r>
          </a:p>
          <a:p>
            <a:r>
              <a:rPr lang="en-GB" dirty="0"/>
              <a:t>Geography fieldwork</a:t>
            </a:r>
          </a:p>
          <a:p>
            <a:r>
              <a:rPr lang="en-GB" dirty="0"/>
              <a:t>Overnight stay</a:t>
            </a:r>
          </a:p>
          <a:p>
            <a:r>
              <a:rPr lang="en-GB" dirty="0"/>
              <a:t>Plus any other opportunities!</a:t>
            </a:r>
          </a:p>
          <a:p>
            <a:r>
              <a:rPr lang="en-GB" dirty="0"/>
              <a:t>Parent volunteers</a:t>
            </a:r>
          </a:p>
        </p:txBody>
      </p:sp>
      <p:pic>
        <p:nvPicPr>
          <p:cNvPr id="5" name="Picture 4">
            <a:extLst>
              <a:ext uri="{FF2B5EF4-FFF2-40B4-BE49-F238E27FC236}">
                <a16:creationId xmlns:a16="http://schemas.microsoft.com/office/drawing/2014/main" id="{05666E68-D890-42AA-B817-DB700F466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60432" y="2327588"/>
            <a:ext cx="1532965" cy="1144993"/>
          </a:xfrm>
          <a:prstGeom prst="rect">
            <a:avLst/>
          </a:prstGeom>
        </p:spPr>
      </p:pic>
      <p:pic>
        <p:nvPicPr>
          <p:cNvPr id="7" name="Picture 6">
            <a:extLst>
              <a:ext uri="{FF2B5EF4-FFF2-40B4-BE49-F238E27FC236}">
                <a16:creationId xmlns:a16="http://schemas.microsoft.com/office/drawing/2014/main" id="{E5A537B9-7983-4A66-92FE-0E78282A9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06464" y="2424622"/>
            <a:ext cx="2689409" cy="2008756"/>
          </a:xfrm>
          <a:prstGeom prst="rect">
            <a:avLst/>
          </a:prstGeom>
        </p:spPr>
      </p:pic>
      <p:pic>
        <p:nvPicPr>
          <p:cNvPr id="9" name="Picture 8">
            <a:extLst>
              <a:ext uri="{FF2B5EF4-FFF2-40B4-BE49-F238E27FC236}">
                <a16:creationId xmlns:a16="http://schemas.microsoft.com/office/drawing/2014/main" id="{B0F99EE1-F90C-473A-9CD5-C73D8B2AC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88409" y="2134718"/>
            <a:ext cx="1667435" cy="1245430"/>
          </a:xfrm>
          <a:prstGeom prst="rect">
            <a:avLst/>
          </a:prstGeom>
        </p:spPr>
      </p:pic>
      <p:pic>
        <p:nvPicPr>
          <p:cNvPr id="11" name="Picture 10">
            <a:extLst>
              <a:ext uri="{FF2B5EF4-FFF2-40B4-BE49-F238E27FC236}">
                <a16:creationId xmlns:a16="http://schemas.microsoft.com/office/drawing/2014/main" id="{F43880A2-E4F2-4AD9-9C90-39ED30690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6811" y="4955299"/>
            <a:ext cx="2536934" cy="1902701"/>
          </a:xfrm>
          <a:prstGeom prst="rect">
            <a:avLst/>
          </a:prstGeom>
        </p:spPr>
      </p:pic>
      <p:pic>
        <p:nvPicPr>
          <p:cNvPr id="13" name="Picture 12">
            <a:extLst>
              <a:ext uri="{FF2B5EF4-FFF2-40B4-BE49-F238E27FC236}">
                <a16:creationId xmlns:a16="http://schemas.microsoft.com/office/drawing/2014/main" id="{E5889E47-15F1-444B-B483-26D746D0C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7729" y="4338918"/>
            <a:ext cx="2519082" cy="2519082"/>
          </a:xfrm>
          <a:prstGeom prst="rect">
            <a:avLst/>
          </a:prstGeom>
        </p:spPr>
      </p:pic>
      <p:pic>
        <p:nvPicPr>
          <p:cNvPr id="15" name="Picture 14">
            <a:extLst>
              <a:ext uri="{FF2B5EF4-FFF2-40B4-BE49-F238E27FC236}">
                <a16:creationId xmlns:a16="http://schemas.microsoft.com/office/drawing/2014/main" id="{7EF0D118-9D71-4576-85C8-144BF6E479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448774" y="4135029"/>
            <a:ext cx="2187388" cy="1640541"/>
          </a:xfrm>
          <a:prstGeom prst="rect">
            <a:avLst/>
          </a:prstGeom>
        </p:spPr>
      </p:pic>
    </p:spTree>
    <p:extLst>
      <p:ext uri="{BB962C8B-B14F-4D97-AF65-F5344CB8AC3E}">
        <p14:creationId xmlns:p14="http://schemas.microsoft.com/office/powerpoint/2010/main" val="28995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B11A-A863-4ADC-AA1F-37B61561028E}"/>
              </a:ext>
            </a:extLst>
          </p:cNvPr>
          <p:cNvSpPr>
            <a:spLocks noGrp="1"/>
          </p:cNvSpPr>
          <p:nvPr>
            <p:ph type="title"/>
          </p:nvPr>
        </p:nvSpPr>
        <p:spPr/>
        <p:txBody>
          <a:bodyPr/>
          <a:lstStyle/>
          <a:p>
            <a:r>
              <a:rPr lang="en-GB" b="1" dirty="0">
                <a:latin typeface="Sassoon Infant Std" panose="020B0503020103030203" pitchFamily="34" charset="0"/>
              </a:rPr>
              <a:t>Home Learning</a:t>
            </a:r>
          </a:p>
        </p:txBody>
      </p:sp>
      <p:sp>
        <p:nvSpPr>
          <p:cNvPr id="3" name="Content Placeholder 2">
            <a:extLst>
              <a:ext uri="{FF2B5EF4-FFF2-40B4-BE49-F238E27FC236}">
                <a16:creationId xmlns:a16="http://schemas.microsoft.com/office/drawing/2014/main" id="{CB448578-098F-42E9-B679-4392FA5FAEAC}"/>
              </a:ext>
            </a:extLst>
          </p:cNvPr>
          <p:cNvSpPr>
            <a:spLocks noGrp="1"/>
          </p:cNvSpPr>
          <p:nvPr>
            <p:ph idx="1"/>
          </p:nvPr>
        </p:nvSpPr>
        <p:spPr>
          <a:xfrm>
            <a:off x="677334" y="1495425"/>
            <a:ext cx="9025959" cy="5137000"/>
          </a:xfrm>
        </p:spPr>
        <p:txBody>
          <a:bodyPr>
            <a:normAutofit/>
          </a:bodyPr>
          <a:lstStyle/>
          <a:p>
            <a:r>
              <a:rPr lang="en-GB" dirty="0">
                <a:latin typeface="Sassoon Infant Std" panose="020B0503020103030203" pitchFamily="34" charset="0"/>
              </a:rPr>
              <a:t>Times Tables; children will be required to take part in statutory assessments at the end of Year 4.  With this in mind, we make a start early by conducting weekly tables assessments.  The best way to learn tables is by chanting them repeatedly – honestly, it works!  Times Tables Rock Stars is an online platform which can be used to support learning in maths.  Login details for this can be found in your child’s Reading Record.</a:t>
            </a:r>
          </a:p>
          <a:p>
            <a:r>
              <a:rPr lang="en-GB" dirty="0">
                <a:latin typeface="Sassoon Infant Std" panose="020B0503020103030203" pitchFamily="34" charset="0"/>
              </a:rPr>
              <a:t>Regular reading. Please read regularly with your child at home. On a Friday we will check reading records and if your child reads regularly, they will receive a golden ticket.</a:t>
            </a:r>
          </a:p>
          <a:p>
            <a:r>
              <a:rPr lang="en-GB" dirty="0">
                <a:latin typeface="Sassoon Infant Std" panose="020B0503020103030203" pitchFamily="34" charset="0"/>
              </a:rPr>
              <a:t>Optional Topic Learning grids will also be available each term which will give children an opportunity to be a little more creative with their learning; it could be that children decide to bake something topic-related or do some research, draw a picture or create a collage.  </a:t>
            </a:r>
          </a:p>
          <a:p>
            <a:r>
              <a:rPr lang="en-GB" dirty="0">
                <a:latin typeface="Sassoon Infant Std" panose="020B0503020103030203" pitchFamily="34" charset="0"/>
              </a:rPr>
              <a:t>On some occasions we will send additional homework sheets home to be completed.</a:t>
            </a:r>
          </a:p>
        </p:txBody>
      </p:sp>
      <p:pic>
        <p:nvPicPr>
          <p:cNvPr id="2060" name="Picture 12" descr="Times Tables Rock Stars: Play">
            <a:extLst>
              <a:ext uri="{FF2B5EF4-FFF2-40B4-BE49-F238E27FC236}">
                <a16:creationId xmlns:a16="http://schemas.microsoft.com/office/drawing/2014/main" id="{62B0E48A-8302-47CA-9263-F27F7FA6C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941" y="5092430"/>
            <a:ext cx="2037532" cy="15399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ve the Gift of Reading - Whitehouse Primary School">
            <a:extLst>
              <a:ext uri="{FF2B5EF4-FFF2-40B4-BE49-F238E27FC236}">
                <a16:creationId xmlns:a16="http://schemas.microsoft.com/office/drawing/2014/main" id="{E3744D02-CF77-850F-1377-00152F56E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739" y="4927601"/>
            <a:ext cx="1731413" cy="188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62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AB20-4141-42AC-A9CF-040EB232BFA0}"/>
              </a:ext>
            </a:extLst>
          </p:cNvPr>
          <p:cNvSpPr>
            <a:spLocks noGrp="1"/>
          </p:cNvSpPr>
          <p:nvPr>
            <p:ph type="title"/>
          </p:nvPr>
        </p:nvSpPr>
        <p:spPr/>
        <p:txBody>
          <a:bodyPr/>
          <a:lstStyle/>
          <a:p>
            <a:r>
              <a:rPr lang="en-GB" b="1" dirty="0">
                <a:latin typeface="Sassoon Infant Std" panose="020B0503020103030203" pitchFamily="34" charset="0"/>
              </a:rPr>
              <a:t>Meals, snacks and drinks</a:t>
            </a:r>
          </a:p>
        </p:txBody>
      </p:sp>
      <p:sp>
        <p:nvSpPr>
          <p:cNvPr id="3" name="Content Placeholder 2">
            <a:extLst>
              <a:ext uri="{FF2B5EF4-FFF2-40B4-BE49-F238E27FC236}">
                <a16:creationId xmlns:a16="http://schemas.microsoft.com/office/drawing/2014/main" id="{9332436A-0E81-4882-B1F4-F08EC2F8A6A6}"/>
              </a:ext>
            </a:extLst>
          </p:cNvPr>
          <p:cNvSpPr>
            <a:spLocks noGrp="1"/>
          </p:cNvSpPr>
          <p:nvPr>
            <p:ph idx="1"/>
          </p:nvPr>
        </p:nvSpPr>
        <p:spPr>
          <a:xfrm>
            <a:off x="677334" y="1464907"/>
            <a:ext cx="8596668" cy="4576456"/>
          </a:xfrm>
        </p:spPr>
        <p:txBody>
          <a:bodyPr>
            <a:normAutofit/>
          </a:bodyPr>
          <a:lstStyle/>
          <a:p>
            <a:r>
              <a:rPr lang="en-GB" dirty="0">
                <a:latin typeface="Sassoon Infant Std" panose="020B0503020103030203" pitchFamily="34" charset="0"/>
              </a:rPr>
              <a:t>Children are no longer entitled to a free school meal as they have been in Key Stage 1.  However, they are still able to have a school meal which can be paid for in advance via ParentPay: </a:t>
            </a:r>
            <a:r>
              <a:rPr lang="en-US" dirty="0" err="1">
                <a:latin typeface="Sassoon Infant Std" panose="020B0503020103030203" pitchFamily="34" charset="0"/>
                <a:hlinkClick r:id="rId3"/>
              </a:rPr>
              <a:t>ParentPay</a:t>
            </a:r>
            <a:r>
              <a:rPr lang="en-US" dirty="0">
                <a:latin typeface="Sassoon Infant Std" panose="020B0503020103030203" pitchFamily="34" charset="0"/>
                <a:hlinkClick r:id="rId3"/>
              </a:rPr>
              <a:t> - The Leading Cashless Payments System for Schools</a:t>
            </a:r>
            <a:r>
              <a:rPr lang="en-US" dirty="0">
                <a:latin typeface="Sassoon Infant Std" panose="020B0503020103030203" pitchFamily="34" charset="0"/>
              </a:rPr>
              <a:t>.  Children who are entitled to Free School Meals will not be charged for a school meal.  You can apply for Free School Meals via this link: </a:t>
            </a:r>
            <a:r>
              <a:rPr lang="en-GB" dirty="0">
                <a:latin typeface="Sassoon Infant Std" panose="020B0503020103030203" pitchFamily="34" charset="0"/>
                <a:hlinkClick r:id="rId4"/>
              </a:rPr>
              <a:t>School meals - Cornwall Council</a:t>
            </a:r>
            <a:endParaRPr lang="en-US" dirty="0">
              <a:latin typeface="Sassoon Infant Std" panose="020B0503020103030203" pitchFamily="34" charset="0"/>
            </a:endParaRPr>
          </a:p>
          <a:p>
            <a:r>
              <a:rPr lang="en-GB" dirty="0">
                <a:latin typeface="Sassoon Infant Std" panose="020B0503020103030203" pitchFamily="34" charset="0"/>
              </a:rPr>
              <a:t>You will also need to send a snack in to school with your child for morning play.  However, </a:t>
            </a:r>
            <a:r>
              <a:rPr lang="en-GB" b="1" dirty="0">
                <a:latin typeface="Sassoon Infant Std" panose="020B0503020103030203" pitchFamily="34" charset="0"/>
              </a:rPr>
              <a:t>please consider the snack choices carefully as we are part of the Healthy Schools initiative and so any snack you send in with your child should be fresh fruit or vegetables</a:t>
            </a:r>
            <a:r>
              <a:rPr lang="en-GB" dirty="0">
                <a:latin typeface="Sassoon Infant Std" panose="020B0503020103030203" pitchFamily="34" charset="0"/>
              </a:rPr>
              <a:t>.  Fruit winders/cereal bars do not count as a healthy snack.  We would also like to remind you that we are a nut-free school so any snacks that contain nuts are not permitted.  If you have any problems, please speak to a member of the team.</a:t>
            </a:r>
          </a:p>
          <a:p>
            <a:r>
              <a:rPr lang="en-GB" dirty="0">
                <a:latin typeface="Sassoon Infant Std" panose="020B0503020103030203" pitchFamily="34" charset="0"/>
              </a:rPr>
              <a:t>As with Year 2, please continue to send your child in to school with </a:t>
            </a:r>
            <a:r>
              <a:rPr lang="en-GB" b="1" dirty="0">
                <a:latin typeface="Sassoon Infant Std" panose="020B0503020103030203" pitchFamily="34" charset="0"/>
              </a:rPr>
              <a:t>water</a:t>
            </a:r>
            <a:r>
              <a:rPr lang="en-GB" dirty="0">
                <a:latin typeface="Sassoon Infant Std" panose="020B0503020103030203" pitchFamily="34" charset="0"/>
              </a:rPr>
              <a:t> in a named bottle.  They will have many opportunities to re-fill their bottles throughout the day if needed.</a:t>
            </a:r>
          </a:p>
        </p:txBody>
      </p:sp>
      <p:pic>
        <p:nvPicPr>
          <p:cNvPr id="3074" name="Picture 2" descr="Parent Pay -">
            <a:extLst>
              <a:ext uri="{FF2B5EF4-FFF2-40B4-BE49-F238E27FC236}">
                <a16:creationId xmlns:a16="http://schemas.microsoft.com/office/drawing/2014/main" id="{376E907E-E705-4970-A2B1-8FE48AA31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9273" y="146957"/>
            <a:ext cx="2514212" cy="14079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ealthy-Schools-Logo - St James School Hanney">
            <a:extLst>
              <a:ext uri="{FF2B5EF4-FFF2-40B4-BE49-F238E27FC236}">
                <a16:creationId xmlns:a16="http://schemas.microsoft.com/office/drawing/2014/main" id="{8F31D1F0-FF37-4BB5-A69F-4E52EC8FEF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6629" y="5280397"/>
            <a:ext cx="2514212" cy="143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971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6C0C-BBAC-4D6E-960F-DC23653CFC5D}"/>
              </a:ext>
            </a:extLst>
          </p:cNvPr>
          <p:cNvSpPr>
            <a:spLocks noGrp="1"/>
          </p:cNvSpPr>
          <p:nvPr>
            <p:ph type="title"/>
          </p:nvPr>
        </p:nvSpPr>
        <p:spPr/>
        <p:txBody>
          <a:bodyPr/>
          <a:lstStyle/>
          <a:p>
            <a:r>
              <a:rPr lang="en-GB" b="1" dirty="0">
                <a:latin typeface="Sassoon Infant Std" panose="020B0503020103030203" pitchFamily="34" charset="0"/>
              </a:rPr>
              <a:t>Communication</a:t>
            </a:r>
          </a:p>
        </p:txBody>
      </p:sp>
      <p:sp>
        <p:nvSpPr>
          <p:cNvPr id="3" name="Content Placeholder 2">
            <a:extLst>
              <a:ext uri="{FF2B5EF4-FFF2-40B4-BE49-F238E27FC236}">
                <a16:creationId xmlns:a16="http://schemas.microsoft.com/office/drawing/2014/main" id="{861C6969-51DC-40A6-9136-B6FFADABF87E}"/>
              </a:ext>
            </a:extLst>
          </p:cNvPr>
          <p:cNvSpPr>
            <a:spLocks noGrp="1"/>
          </p:cNvSpPr>
          <p:nvPr>
            <p:ph idx="1"/>
          </p:nvPr>
        </p:nvSpPr>
        <p:spPr>
          <a:xfrm>
            <a:off x="677334" y="1385741"/>
            <a:ext cx="8596668" cy="4655622"/>
          </a:xfrm>
        </p:spPr>
        <p:txBody>
          <a:bodyPr>
            <a:normAutofit lnSpcReduction="10000"/>
          </a:bodyPr>
          <a:lstStyle/>
          <a:p>
            <a:pPr marL="0" indent="0">
              <a:buNone/>
            </a:pPr>
            <a:r>
              <a:rPr lang="en-GB" sz="2400" dirty="0">
                <a:latin typeface="Sassoon Infant Std" panose="020B0503020103030203" pitchFamily="34" charset="0"/>
              </a:rPr>
              <a:t>Communication is vital in the success of your children in school. We try to give as much information as possible in these ways:</a:t>
            </a:r>
          </a:p>
          <a:p>
            <a:r>
              <a:rPr lang="en-GB" sz="2400" dirty="0">
                <a:latin typeface="Sassoon Infant Std" panose="020B0503020103030203" pitchFamily="34" charset="0"/>
              </a:rPr>
              <a:t>Check out the Year 3 webpage on the school website and the schools </a:t>
            </a:r>
            <a:r>
              <a:rPr lang="en-GB" sz="2400" dirty="0" err="1">
                <a:latin typeface="Sassoon Infant Std" panose="020B0503020103030203" pitchFamily="34" charset="0"/>
              </a:rPr>
              <a:t>facebook</a:t>
            </a:r>
            <a:r>
              <a:rPr lang="en-GB" sz="2400" dirty="0">
                <a:latin typeface="Sassoon Infant Std" panose="020B0503020103030203" pitchFamily="34" charset="0"/>
              </a:rPr>
              <a:t> page,</a:t>
            </a:r>
          </a:p>
          <a:p>
            <a:r>
              <a:rPr lang="en-GB" sz="2400" dirty="0">
                <a:latin typeface="Sassoon Infant Std" panose="020B0503020103030203" pitchFamily="34" charset="0"/>
              </a:rPr>
              <a:t>Request a telephone appointment,</a:t>
            </a:r>
          </a:p>
          <a:p>
            <a:r>
              <a:rPr lang="en-GB" sz="2400" dirty="0">
                <a:latin typeface="Sassoon Infant Std" panose="020B0503020103030203" pitchFamily="34" charset="0"/>
              </a:rPr>
              <a:t>Email</a:t>
            </a:r>
          </a:p>
          <a:p>
            <a:r>
              <a:rPr lang="en-GB" sz="2400" dirty="0">
                <a:latin typeface="Sassoon Infant Std" panose="020B0503020103030203" pitchFamily="34" charset="0"/>
              </a:rPr>
              <a:t>Weekly Head’s Blog</a:t>
            </a:r>
          </a:p>
          <a:p>
            <a:r>
              <a:rPr lang="en-GB" sz="2400" dirty="0">
                <a:latin typeface="Sassoon Infant Std" panose="020B0503020103030203" pitchFamily="34" charset="0"/>
              </a:rPr>
              <a:t>Texts &amp; emails from school with important updates</a:t>
            </a:r>
          </a:p>
          <a:p>
            <a:pPr marL="0" indent="0">
              <a:buNone/>
            </a:pPr>
            <a:endParaRPr lang="en-GB" sz="2400" dirty="0">
              <a:latin typeface="Sassoon Infant Std" panose="020B0503020103030203" pitchFamily="34" charset="0"/>
            </a:endParaRPr>
          </a:p>
          <a:p>
            <a:pPr marL="0" indent="0">
              <a:buNone/>
            </a:pPr>
            <a:r>
              <a:rPr lang="en-GB" sz="2400" dirty="0">
                <a:latin typeface="Sassoon Infant Std" panose="020B0503020103030203" pitchFamily="34" charset="0"/>
              </a:rPr>
              <a:t>Please remember, you can always pop and see us at the end of the day when you collect your child, We are a very approachable team! </a:t>
            </a:r>
          </a:p>
          <a:p>
            <a:endParaRPr lang="en-GB" sz="2400" dirty="0">
              <a:latin typeface="Sassoon Infant Std" panose="020B0503020103030203" pitchFamily="34" charset="0"/>
            </a:endParaRPr>
          </a:p>
          <a:p>
            <a:endParaRPr lang="en-GB" dirty="0">
              <a:latin typeface="Sassoon Infant Std" panose="020B0503020103030203" pitchFamily="34" charset="0"/>
            </a:endParaRPr>
          </a:p>
        </p:txBody>
      </p:sp>
    </p:spTree>
    <p:extLst>
      <p:ext uri="{BB962C8B-B14F-4D97-AF65-F5344CB8AC3E}">
        <p14:creationId xmlns:p14="http://schemas.microsoft.com/office/powerpoint/2010/main" val="613494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6C0C-BBAC-4D6E-960F-DC23653CFC5D}"/>
              </a:ext>
            </a:extLst>
          </p:cNvPr>
          <p:cNvSpPr>
            <a:spLocks noGrp="1"/>
          </p:cNvSpPr>
          <p:nvPr>
            <p:ph type="title"/>
          </p:nvPr>
        </p:nvSpPr>
        <p:spPr/>
        <p:txBody>
          <a:bodyPr/>
          <a:lstStyle/>
          <a:p>
            <a:r>
              <a:rPr lang="en-GB" b="1" dirty="0">
                <a:latin typeface="Sassoon Infant Std" panose="020B0503020103030203" pitchFamily="34" charset="0"/>
              </a:rPr>
              <a:t>Do you have any questions for us?</a:t>
            </a:r>
          </a:p>
        </p:txBody>
      </p:sp>
      <p:pic>
        <p:nvPicPr>
          <p:cNvPr id="1026" name="Picture 2" descr="Week 9 Summer of Sound – Free “Thank You for Listening” Jingles | Thank you  for listening, Thank you, Inspire me">
            <a:extLst>
              <a:ext uri="{FF2B5EF4-FFF2-40B4-BE49-F238E27FC236}">
                <a16:creationId xmlns:a16="http://schemas.microsoft.com/office/drawing/2014/main" id="{EE8C41DF-0B63-446F-B8DB-8055370DC4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0544" y="2114551"/>
            <a:ext cx="5487988" cy="274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36696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2215</TotalTime>
  <Words>970</Words>
  <Application>Microsoft Office PowerPoint</Application>
  <PresentationFormat>Widescreen</PresentationFormat>
  <Paragraphs>66</Paragraphs>
  <Slides>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Ink Free</vt:lpstr>
      <vt:lpstr>Sassoon Infant Std</vt:lpstr>
      <vt:lpstr>Trebuchet MS</vt:lpstr>
      <vt:lpstr>Wingdings 3</vt:lpstr>
      <vt:lpstr>Facet</vt:lpstr>
      <vt:lpstr>Welcome to Key Stage 2!</vt:lpstr>
      <vt:lpstr>Our Year 3 Team</vt:lpstr>
      <vt:lpstr>The School Day</vt:lpstr>
      <vt:lpstr>Learning in Year 3</vt:lpstr>
      <vt:lpstr>Educational Visits</vt:lpstr>
      <vt:lpstr>Home Learning</vt:lpstr>
      <vt:lpstr>Meals, snacks and drinks</vt:lpstr>
      <vt:lpstr>Communication</vt:lpstr>
      <vt:lpstr>Do you have any questions for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Key Stage 2</dc:title>
  <dc:creator>Sarah Jayne Hill (Wadebridge Primary)</dc:creator>
  <cp:lastModifiedBy>Jonathan Langton (Wadebridge Primary)</cp:lastModifiedBy>
  <cp:revision>30</cp:revision>
  <dcterms:created xsi:type="dcterms:W3CDTF">2021-06-22T15:26:06Z</dcterms:created>
  <dcterms:modified xsi:type="dcterms:W3CDTF">2023-09-13T10:23:22Z</dcterms:modified>
</cp:coreProperties>
</file>